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76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01230C-7702-4EE1-88EF-3B0F57EFB3A6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9F51497-A4D0-4984-8064-9A0B228E8C90}">
      <dgm:prSet phldrT="[Metin]"/>
      <dgm:spPr/>
      <dgm:t>
        <a:bodyPr/>
        <a:lstStyle/>
        <a:p>
          <a:r>
            <a:rPr lang="tr-TR" dirty="0" smtClean="0"/>
            <a:t>Kaynak Kod</a:t>
          </a:r>
          <a:endParaRPr lang="tr-TR" dirty="0"/>
        </a:p>
      </dgm:t>
    </dgm:pt>
    <dgm:pt modelId="{006E2044-0A3F-46AD-B9EF-08C568E2377B}" type="parTrans" cxnId="{7A4712E0-0E19-482F-BD3D-A70616D5A4C2}">
      <dgm:prSet/>
      <dgm:spPr/>
      <dgm:t>
        <a:bodyPr/>
        <a:lstStyle/>
        <a:p>
          <a:endParaRPr lang="tr-TR"/>
        </a:p>
      </dgm:t>
    </dgm:pt>
    <dgm:pt modelId="{2DEA9563-EE06-455E-ADF7-77C5228DB101}" type="sibTrans" cxnId="{7A4712E0-0E19-482F-BD3D-A70616D5A4C2}">
      <dgm:prSet/>
      <dgm:spPr/>
      <dgm:t>
        <a:bodyPr/>
        <a:lstStyle/>
        <a:p>
          <a:endParaRPr lang="tr-TR"/>
        </a:p>
      </dgm:t>
    </dgm:pt>
    <dgm:pt modelId="{441E4B7E-CE48-4F59-9F53-99E1EC49FB41}">
      <dgm:prSet phldrT="[Metin]"/>
      <dgm:spPr/>
      <dgm:t>
        <a:bodyPr/>
        <a:lstStyle/>
        <a:p>
          <a:r>
            <a:rPr lang="tr-TR" dirty="0" smtClean="0"/>
            <a:t>Derleme</a:t>
          </a:r>
          <a:endParaRPr lang="tr-TR" dirty="0"/>
        </a:p>
      </dgm:t>
    </dgm:pt>
    <dgm:pt modelId="{F09B2A76-10DD-40FD-85AE-744B852FFB62}" type="parTrans" cxnId="{F9B8B654-3D2F-4A16-B05D-B0AB951563DF}">
      <dgm:prSet/>
      <dgm:spPr/>
      <dgm:t>
        <a:bodyPr/>
        <a:lstStyle/>
        <a:p>
          <a:endParaRPr lang="tr-TR"/>
        </a:p>
      </dgm:t>
    </dgm:pt>
    <dgm:pt modelId="{B5ED86DF-216C-4EAE-9FB5-E4F5445C0208}" type="sibTrans" cxnId="{F9B8B654-3D2F-4A16-B05D-B0AB951563DF}">
      <dgm:prSet/>
      <dgm:spPr/>
      <dgm:t>
        <a:bodyPr/>
        <a:lstStyle/>
        <a:p>
          <a:endParaRPr lang="tr-TR"/>
        </a:p>
      </dgm:t>
    </dgm:pt>
    <dgm:pt modelId="{E1D398E6-AED7-4B59-9D45-67EF3ADDA596}">
      <dgm:prSet phldrT="[Metin]"/>
      <dgm:spPr/>
      <dgm:t>
        <a:bodyPr/>
        <a:lstStyle/>
        <a:p>
          <a:r>
            <a:rPr lang="tr-TR" dirty="0" smtClean="0"/>
            <a:t>Makine Dili</a:t>
          </a:r>
          <a:endParaRPr lang="tr-TR" dirty="0"/>
        </a:p>
      </dgm:t>
    </dgm:pt>
    <dgm:pt modelId="{7715A15F-45E7-4F79-BD01-4568A0428BA7}" type="parTrans" cxnId="{8898159C-BBCD-4EC6-9C0D-2042FDA4E73A}">
      <dgm:prSet/>
      <dgm:spPr/>
      <dgm:t>
        <a:bodyPr/>
        <a:lstStyle/>
        <a:p>
          <a:endParaRPr lang="tr-TR"/>
        </a:p>
      </dgm:t>
    </dgm:pt>
    <dgm:pt modelId="{A0D55919-BFC1-4847-BB77-77A62386D7E6}" type="sibTrans" cxnId="{8898159C-BBCD-4EC6-9C0D-2042FDA4E73A}">
      <dgm:prSet/>
      <dgm:spPr/>
      <dgm:t>
        <a:bodyPr/>
        <a:lstStyle/>
        <a:p>
          <a:endParaRPr lang="tr-TR"/>
        </a:p>
      </dgm:t>
    </dgm:pt>
    <dgm:pt modelId="{CAF7549E-CA1E-4337-B3B3-7CA437E86408}" type="pres">
      <dgm:prSet presAssocID="{1701230C-7702-4EE1-88EF-3B0F57EFB3A6}" presName="Name0" presStyleCnt="0">
        <dgm:presLayoutVars>
          <dgm:dir/>
          <dgm:animLvl val="lvl"/>
          <dgm:resizeHandles val="exact"/>
        </dgm:presLayoutVars>
      </dgm:prSet>
      <dgm:spPr/>
    </dgm:pt>
    <dgm:pt modelId="{EAE232FC-543A-42F0-8027-2875A0D614CE}" type="pres">
      <dgm:prSet presAssocID="{D9F51497-A4D0-4984-8064-9A0B228E8C90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676D1DF-A6D6-4377-9AFB-2F17B323729D}" type="pres">
      <dgm:prSet presAssocID="{2DEA9563-EE06-455E-ADF7-77C5228DB101}" presName="parTxOnlySpace" presStyleCnt="0"/>
      <dgm:spPr/>
    </dgm:pt>
    <dgm:pt modelId="{DE12D38B-2CBE-4AFB-BD42-FEFF8847012A}" type="pres">
      <dgm:prSet presAssocID="{441E4B7E-CE48-4F59-9F53-99E1EC49FB41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CFD00C0-34E0-416D-95C8-176FE5119E68}" type="pres">
      <dgm:prSet presAssocID="{B5ED86DF-216C-4EAE-9FB5-E4F5445C0208}" presName="parTxOnlySpace" presStyleCnt="0"/>
      <dgm:spPr/>
    </dgm:pt>
    <dgm:pt modelId="{3B9A78E2-6834-45C3-8D30-3824C880D8E5}" type="pres">
      <dgm:prSet presAssocID="{E1D398E6-AED7-4B59-9D45-67EF3ADDA59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A4712E0-0E19-482F-BD3D-A70616D5A4C2}" srcId="{1701230C-7702-4EE1-88EF-3B0F57EFB3A6}" destId="{D9F51497-A4D0-4984-8064-9A0B228E8C90}" srcOrd="0" destOrd="0" parTransId="{006E2044-0A3F-46AD-B9EF-08C568E2377B}" sibTransId="{2DEA9563-EE06-455E-ADF7-77C5228DB101}"/>
    <dgm:cxn modelId="{F9B8B654-3D2F-4A16-B05D-B0AB951563DF}" srcId="{1701230C-7702-4EE1-88EF-3B0F57EFB3A6}" destId="{441E4B7E-CE48-4F59-9F53-99E1EC49FB41}" srcOrd="1" destOrd="0" parTransId="{F09B2A76-10DD-40FD-85AE-744B852FFB62}" sibTransId="{B5ED86DF-216C-4EAE-9FB5-E4F5445C0208}"/>
    <dgm:cxn modelId="{8898159C-BBCD-4EC6-9C0D-2042FDA4E73A}" srcId="{1701230C-7702-4EE1-88EF-3B0F57EFB3A6}" destId="{E1D398E6-AED7-4B59-9D45-67EF3ADDA596}" srcOrd="2" destOrd="0" parTransId="{7715A15F-45E7-4F79-BD01-4568A0428BA7}" sibTransId="{A0D55919-BFC1-4847-BB77-77A62386D7E6}"/>
    <dgm:cxn modelId="{56848793-EB73-4654-80FE-A6FB012249E8}" type="presOf" srcId="{D9F51497-A4D0-4984-8064-9A0B228E8C90}" destId="{EAE232FC-543A-42F0-8027-2875A0D614CE}" srcOrd="0" destOrd="0" presId="urn:microsoft.com/office/officeart/2005/8/layout/chevron1"/>
    <dgm:cxn modelId="{CCEAD409-A809-44A9-9833-E06556FDC87A}" type="presOf" srcId="{1701230C-7702-4EE1-88EF-3B0F57EFB3A6}" destId="{CAF7549E-CA1E-4337-B3B3-7CA437E86408}" srcOrd="0" destOrd="0" presId="urn:microsoft.com/office/officeart/2005/8/layout/chevron1"/>
    <dgm:cxn modelId="{1C1CE78A-3C9A-4B64-AB5E-2D402AD9E7B7}" type="presOf" srcId="{441E4B7E-CE48-4F59-9F53-99E1EC49FB41}" destId="{DE12D38B-2CBE-4AFB-BD42-FEFF8847012A}" srcOrd="0" destOrd="0" presId="urn:microsoft.com/office/officeart/2005/8/layout/chevron1"/>
    <dgm:cxn modelId="{0F60DBDA-C28E-4DFF-A28F-9457E8C5ADBF}" type="presOf" srcId="{E1D398E6-AED7-4B59-9D45-67EF3ADDA596}" destId="{3B9A78E2-6834-45C3-8D30-3824C880D8E5}" srcOrd="0" destOrd="0" presId="urn:microsoft.com/office/officeart/2005/8/layout/chevron1"/>
    <dgm:cxn modelId="{FF5CE172-0275-4B82-9F93-A1C86881F7B0}" type="presParOf" srcId="{CAF7549E-CA1E-4337-B3B3-7CA437E86408}" destId="{EAE232FC-543A-42F0-8027-2875A0D614CE}" srcOrd="0" destOrd="0" presId="urn:microsoft.com/office/officeart/2005/8/layout/chevron1"/>
    <dgm:cxn modelId="{B72B1D79-F5A8-4D05-8433-2C5A58989F1A}" type="presParOf" srcId="{CAF7549E-CA1E-4337-B3B3-7CA437E86408}" destId="{C676D1DF-A6D6-4377-9AFB-2F17B323729D}" srcOrd="1" destOrd="0" presId="urn:microsoft.com/office/officeart/2005/8/layout/chevron1"/>
    <dgm:cxn modelId="{F26A2D36-70D9-48C0-9CCA-5CB0FB8AF71D}" type="presParOf" srcId="{CAF7549E-CA1E-4337-B3B3-7CA437E86408}" destId="{DE12D38B-2CBE-4AFB-BD42-FEFF8847012A}" srcOrd="2" destOrd="0" presId="urn:microsoft.com/office/officeart/2005/8/layout/chevron1"/>
    <dgm:cxn modelId="{1132D239-4E1B-4DE2-87D5-6A7AD3691AAB}" type="presParOf" srcId="{CAF7549E-CA1E-4337-B3B3-7CA437E86408}" destId="{5CFD00C0-34E0-416D-95C8-176FE5119E68}" srcOrd="3" destOrd="0" presId="urn:microsoft.com/office/officeart/2005/8/layout/chevron1"/>
    <dgm:cxn modelId="{8BC771BF-E6D8-4EAE-9C69-40A12BD7DEEE}" type="presParOf" srcId="{CAF7549E-CA1E-4337-B3B3-7CA437E86408}" destId="{3B9A78E2-6834-45C3-8D30-3824C880D8E5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E232FC-543A-42F0-8027-2875A0D614CE}">
      <dsp:nvSpPr>
        <dsp:cNvPr id="0" name=""/>
        <dsp:cNvSpPr/>
      </dsp:nvSpPr>
      <dsp:spPr>
        <a:xfrm>
          <a:off x="1785" y="868858"/>
          <a:ext cx="2175867" cy="8703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Kaynak Kod</a:t>
          </a:r>
          <a:endParaRPr lang="tr-TR" sz="2600" kern="1200" dirty="0"/>
        </a:p>
      </dsp:txBody>
      <dsp:txXfrm>
        <a:off x="436958" y="868858"/>
        <a:ext cx="1305521" cy="870346"/>
      </dsp:txXfrm>
    </dsp:sp>
    <dsp:sp modelId="{DE12D38B-2CBE-4AFB-BD42-FEFF8847012A}">
      <dsp:nvSpPr>
        <dsp:cNvPr id="0" name=""/>
        <dsp:cNvSpPr/>
      </dsp:nvSpPr>
      <dsp:spPr>
        <a:xfrm>
          <a:off x="1960066" y="868858"/>
          <a:ext cx="2175867" cy="8703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Derleme</a:t>
          </a:r>
          <a:endParaRPr lang="tr-TR" sz="2600" kern="1200" dirty="0"/>
        </a:p>
      </dsp:txBody>
      <dsp:txXfrm>
        <a:off x="2395239" y="868858"/>
        <a:ext cx="1305521" cy="870346"/>
      </dsp:txXfrm>
    </dsp:sp>
    <dsp:sp modelId="{3B9A78E2-6834-45C3-8D30-3824C880D8E5}">
      <dsp:nvSpPr>
        <dsp:cNvPr id="0" name=""/>
        <dsp:cNvSpPr/>
      </dsp:nvSpPr>
      <dsp:spPr>
        <a:xfrm>
          <a:off x="3918346" y="868858"/>
          <a:ext cx="2175867" cy="8703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Makine Dili</a:t>
          </a:r>
          <a:endParaRPr lang="tr-TR" sz="2600" kern="1200" dirty="0"/>
        </a:p>
      </dsp:txBody>
      <dsp:txXfrm>
        <a:off x="4353519" y="868858"/>
        <a:ext cx="1305521" cy="8703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13.01.2022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13.01.2022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C# Programlama Dersi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Temel Kavramlar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882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C# Programlama Dili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tr-TR" dirty="0" smtClean="0"/>
              <a:t>C# Programlama dili ile neler yapabilirsiniz?</a:t>
            </a:r>
          </a:p>
          <a:p>
            <a:pPr marL="114300" indent="0">
              <a:buNone/>
            </a:pPr>
            <a:endParaRPr lang="tr-TR" dirty="0" smtClean="0"/>
          </a:p>
          <a:p>
            <a:r>
              <a:rPr lang="tr-TR" dirty="0" smtClean="0"/>
              <a:t>Görsel ara yüzü olan Windows Programları.</a:t>
            </a:r>
          </a:p>
          <a:p>
            <a:r>
              <a:rPr lang="tr-TR" dirty="0" smtClean="0"/>
              <a:t>Windows, Linux ve MAC üzerinde çalışabilen konsol uygulamaları.</a:t>
            </a:r>
          </a:p>
          <a:p>
            <a:r>
              <a:rPr lang="tr-TR" dirty="0" smtClean="0"/>
              <a:t>Web Siteleri.</a:t>
            </a:r>
          </a:p>
          <a:p>
            <a:r>
              <a:rPr lang="tr-TR" dirty="0" smtClean="0"/>
              <a:t>Tarayıcı üzerinde çalışabilen Web Uygulamaları.</a:t>
            </a:r>
          </a:p>
          <a:p>
            <a:r>
              <a:rPr lang="tr-TR" dirty="0" smtClean="0"/>
              <a:t>İnternet üzerinde çalışacak olan Web Servisleri.</a:t>
            </a:r>
          </a:p>
          <a:p>
            <a:r>
              <a:rPr lang="tr-TR" dirty="0" smtClean="0"/>
              <a:t>Mobil Uygulamalar.</a:t>
            </a:r>
          </a:p>
          <a:p>
            <a:r>
              <a:rPr lang="tr-TR" dirty="0" smtClean="0"/>
              <a:t>Bilgisayar, konsol veya mobil için oyunlar.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249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Bilgisayar Programı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Bir programlama dili kullanarak  yazılan, bilgisayara belirli bir işlemi ya da işlemleri gerçekleştirmek için verilen komut ya da komutlar </a:t>
            </a:r>
            <a:r>
              <a:rPr lang="tr-TR" sz="3200" dirty="0" smtClean="0"/>
              <a:t>bütünüdür.</a:t>
            </a:r>
          </a:p>
          <a:p>
            <a:r>
              <a:rPr lang="tr-TR" sz="3200" dirty="0" smtClean="0"/>
              <a:t>Bilgisayar programları kullanıcıdan veri alabilen, bu veriyi saklayıp, işleyebilen ve sonuç olarak bir çıktı üretebilen yazılımlardır.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04660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Programlama Dili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/>
              <a:t>Kendine özgü kuralları ve yapısı olan, programcı tarafından belirli bir </a:t>
            </a:r>
            <a:r>
              <a:rPr lang="tr-TR" sz="2800" b="1" dirty="0" smtClean="0"/>
              <a:t>algoritmayı</a:t>
            </a:r>
            <a:r>
              <a:rPr lang="tr-TR" sz="2800" dirty="0" smtClean="0"/>
              <a:t> ifade etmek amacıyla, bir bilgisayara ne yapmasını istediğini anlatmasının yoludur. </a:t>
            </a:r>
            <a:br>
              <a:rPr lang="tr-TR" sz="2800" dirty="0" smtClean="0"/>
            </a:br>
            <a:endParaRPr lang="tr-TR" sz="2800" dirty="0" smtClean="0"/>
          </a:p>
          <a:p>
            <a:r>
              <a:rPr lang="tr-TR" sz="2800" dirty="0" smtClean="0"/>
              <a:t>Bu diller sayesinde programlar veri girişi, veri işleme ve çıktı işlemlerini yapabilirler.</a:t>
            </a:r>
          </a:p>
          <a:p>
            <a:pPr marL="11430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578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Algoritma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tr-TR" b="1" dirty="0"/>
              <a:t>Algoritma</a:t>
            </a:r>
            <a:r>
              <a:rPr lang="tr-TR" dirty="0"/>
              <a:t>, belli bir problemi çözmek veya belirli bir amaca ulaşmak için tasarlanan </a:t>
            </a:r>
            <a:r>
              <a:rPr lang="tr-TR" dirty="0" smtClean="0"/>
              <a:t>yoldur.</a:t>
            </a:r>
          </a:p>
          <a:p>
            <a:r>
              <a:rPr lang="tr-TR" dirty="0" smtClean="0"/>
              <a:t>Bir işi </a:t>
            </a:r>
            <a:r>
              <a:rPr lang="tr-TR" dirty="0"/>
              <a:t>yapmak için tanımlanan, bir başlangıç durumundan başladığında, açıkça belirlenmiş bir son durumunda sonlanan, sonlu işlemler kümesidir.</a:t>
            </a:r>
          </a:p>
        </p:txBody>
      </p:sp>
      <p:pic>
        <p:nvPicPr>
          <p:cNvPr id="1026" name="Picture 2" descr="https://upload.wikimedia.org/wikipedia/commons/thumb/a/ac/LampFlowchart_tr.svg/240px-LampFlowchart_tr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281560"/>
            <a:ext cx="2286000" cy="311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768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Seviye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Programlama dilinin seviyesi, o programlama dilinin insan algılamasına olan yakınlığıdır</a:t>
            </a:r>
            <a:r>
              <a:rPr lang="tr-TR" dirty="0" smtClean="0"/>
              <a:t>. </a:t>
            </a:r>
            <a:endParaRPr lang="tr-TR" dirty="0" smtClean="0"/>
          </a:p>
          <a:p>
            <a:r>
              <a:rPr lang="tr-TR" b="1" dirty="0" smtClean="0"/>
              <a:t>1- </a:t>
            </a:r>
            <a:r>
              <a:rPr lang="tr-TR" b="1" dirty="0" smtClean="0"/>
              <a:t>Makine Dili : </a:t>
            </a:r>
            <a:r>
              <a:rPr lang="tr-TR" dirty="0" smtClean="0"/>
              <a:t>0 ve 1 </a:t>
            </a:r>
            <a:r>
              <a:rPr lang="tr-TR" dirty="0" err="1" smtClean="0"/>
              <a:t>lerden</a:t>
            </a:r>
            <a:r>
              <a:rPr lang="tr-TR" dirty="0" smtClean="0"/>
              <a:t> oluşur.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2- Düşük </a:t>
            </a:r>
            <a:r>
              <a:rPr lang="tr-TR" b="1" dirty="0" smtClean="0"/>
              <a:t>Seviyeli Diller :</a:t>
            </a:r>
            <a:r>
              <a:rPr lang="tr-TR" dirty="0" smtClean="0"/>
              <a:t> </a:t>
            </a:r>
            <a:r>
              <a:rPr lang="tr-TR" dirty="0" smtClean="0"/>
              <a:t>Assembly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3- </a:t>
            </a:r>
            <a:r>
              <a:rPr lang="tr-TR" b="1" dirty="0" smtClean="0"/>
              <a:t>Orta Seviyeli Diller : </a:t>
            </a:r>
            <a:r>
              <a:rPr lang="tr-TR" dirty="0" smtClean="0"/>
              <a:t>Hem makinaya hem de insan algılamasına yakın dillerdir.  </a:t>
            </a:r>
            <a:r>
              <a:rPr lang="tr-TR" dirty="0" smtClean="0"/>
              <a:t>c</a:t>
            </a:r>
            <a:r>
              <a:rPr lang="tr-TR" dirty="0" smtClean="0"/>
              <a:t>, c</a:t>
            </a:r>
            <a:r>
              <a:rPr lang="tr-TR" dirty="0" smtClean="0"/>
              <a:t>++, c#, Java …</a:t>
            </a:r>
            <a:endParaRPr lang="tr-TR" dirty="0" smtClean="0"/>
          </a:p>
          <a:p>
            <a:r>
              <a:rPr lang="tr-TR" b="1" dirty="0"/>
              <a:t>4</a:t>
            </a:r>
            <a:r>
              <a:rPr lang="tr-TR" b="1" dirty="0" smtClean="0"/>
              <a:t>- </a:t>
            </a:r>
            <a:r>
              <a:rPr lang="tr-TR" b="1" dirty="0" smtClean="0"/>
              <a:t>Yüksek Seviyeli Diller :</a:t>
            </a:r>
            <a:r>
              <a:rPr lang="tr-TR" dirty="0" smtClean="0"/>
              <a:t> Daha hızlı yazılım üretmeye yatkın dillerdir. Donanıma etkileri de orta seviyedeki kadar performanslı olmasa da </a:t>
            </a:r>
            <a:r>
              <a:rPr lang="tr-TR" dirty="0" smtClean="0"/>
              <a:t>vardır. Basic, Pascal …</a:t>
            </a:r>
            <a:endParaRPr lang="tr-TR" dirty="0" smtClean="0"/>
          </a:p>
          <a:p>
            <a:r>
              <a:rPr lang="tr-TR" b="1" dirty="0"/>
              <a:t>5</a:t>
            </a:r>
            <a:r>
              <a:rPr lang="tr-TR" b="1" dirty="0" smtClean="0"/>
              <a:t>- </a:t>
            </a:r>
            <a:r>
              <a:rPr lang="tr-TR" b="1" dirty="0" smtClean="0"/>
              <a:t>Çok Yüksek Seviyeli Diller :</a:t>
            </a:r>
            <a:r>
              <a:rPr lang="tr-TR" dirty="0" smtClean="0"/>
              <a:t> Çok daha az kod yazarak, kullanıcı </a:t>
            </a:r>
            <a:r>
              <a:rPr lang="tr-TR" dirty="0" smtClean="0"/>
              <a:t>ara yüzü </a:t>
            </a:r>
            <a:r>
              <a:rPr lang="tr-TR" dirty="0" smtClean="0"/>
              <a:t>kullanarak program yazılabilen dillerdir.  </a:t>
            </a:r>
            <a:r>
              <a:rPr lang="tr-TR" dirty="0" smtClean="0"/>
              <a:t>Visual </a:t>
            </a:r>
            <a:r>
              <a:rPr lang="tr-TR" dirty="0" smtClean="0"/>
              <a:t>Basic, Access, </a:t>
            </a:r>
            <a:r>
              <a:rPr lang="tr-TR" dirty="0" err="1" smtClean="0"/>
              <a:t>Fox</a:t>
            </a:r>
            <a:r>
              <a:rPr lang="tr-TR" dirty="0" smtClean="0"/>
              <a:t> </a:t>
            </a:r>
            <a:r>
              <a:rPr lang="tr-TR" dirty="0" smtClean="0"/>
              <a:t>Pro…</a:t>
            </a:r>
            <a:endParaRPr lang="tr-TR" dirty="0" smtClean="0"/>
          </a:p>
          <a:p>
            <a:endParaRPr lang="tr-TR" dirty="0" smtClean="0"/>
          </a:p>
          <a:p>
            <a:pPr marL="411480" lvl="1" indent="0">
              <a:buNone/>
            </a:pPr>
            <a:endParaRPr lang="tr-TR" dirty="0" smtClean="0"/>
          </a:p>
          <a:p>
            <a:pPr lvl="1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64764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 Kod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Bir programlama dilinin kurallarına göre yazılmış, üzerinde değişiklik yapılabilen, programın algoritmasını içeren belgelerdir.</a:t>
            </a:r>
            <a:br>
              <a:rPr lang="tr-TR" sz="2800" dirty="0" smtClean="0"/>
            </a:br>
            <a:endParaRPr lang="tr-TR" sz="2800" dirty="0" smtClean="0"/>
          </a:p>
          <a:p>
            <a:r>
              <a:rPr lang="tr-TR" sz="2800" dirty="0" smtClean="0"/>
              <a:t>Kaynak kodların çalışması için Makinenin anlayabileceği şekle getirilmesi gerekir.</a:t>
            </a:r>
            <a:endParaRPr lang="tr-TR" sz="2800" dirty="0"/>
          </a:p>
        </p:txBody>
      </p:sp>
      <p:pic>
        <p:nvPicPr>
          <p:cNvPr id="2054" name="Picture 6" descr="https://e7.pngegg.com/pngimages/276/285/png-clipart-source-code-computer-programming-web-development-digital-development-computer-computer-programming-thumbnai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835252"/>
            <a:ext cx="2196817" cy="1565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089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Programların Çalışması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Programlama dilleri, çalışma prensiplerine göre 2 şekilde incelenir.</a:t>
            </a:r>
          </a:p>
          <a:p>
            <a:r>
              <a:rPr lang="tr-TR" b="1" dirty="0" smtClean="0"/>
              <a:t>1) Derlenen </a:t>
            </a:r>
            <a:r>
              <a:rPr lang="tr-TR" b="1" dirty="0" smtClean="0"/>
              <a:t>Diller: </a:t>
            </a:r>
            <a:r>
              <a:rPr lang="tr-TR" dirty="0" smtClean="0"/>
              <a:t>Bu dillerde kaynak kod makine diline çevrilir. Bilgisayar programı makine diliyle kendisi çalıştırır. </a:t>
            </a:r>
            <a:r>
              <a:rPr lang="tr-TR" dirty="0"/>
              <a:t/>
            </a:r>
            <a:br>
              <a:rPr lang="tr-TR" dirty="0"/>
            </a:br>
            <a:r>
              <a:rPr lang="tr-TR" dirty="0" err="1" smtClean="0"/>
              <a:t>örn</a:t>
            </a:r>
            <a:r>
              <a:rPr lang="tr-TR" dirty="0" smtClean="0"/>
              <a:t>: </a:t>
            </a:r>
            <a:r>
              <a:rPr lang="tr-TR" dirty="0" smtClean="0"/>
              <a:t>c</a:t>
            </a:r>
            <a:r>
              <a:rPr lang="tr-TR" dirty="0" smtClean="0"/>
              <a:t>, c++</a:t>
            </a:r>
          </a:p>
          <a:p>
            <a:r>
              <a:rPr lang="tr-TR" b="1" dirty="0" smtClean="0"/>
              <a:t>2) Yorumlanan </a:t>
            </a:r>
            <a:r>
              <a:rPr lang="tr-TR" b="1" dirty="0" smtClean="0"/>
              <a:t>Diller: </a:t>
            </a:r>
            <a:r>
              <a:rPr lang="tr-TR" dirty="0" smtClean="0"/>
              <a:t>Bu dillerde kaynak kodu çalıştıracak olan bir çalıştırıcı program bulunur. Bu program kodu satır </a:t>
            </a:r>
            <a:r>
              <a:rPr lang="tr-TR" dirty="0" err="1" smtClean="0"/>
              <a:t>satır</a:t>
            </a:r>
            <a:r>
              <a:rPr lang="tr-TR" dirty="0" smtClean="0"/>
              <a:t> yorumlayarak kendisi çalıştırır. 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Örn</a:t>
            </a:r>
            <a:r>
              <a:rPr lang="tr-TR" dirty="0" smtClean="0"/>
              <a:t>: Java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62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Derleme İşlemi ve Derleyici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Kaynak </a:t>
            </a:r>
            <a:r>
              <a:rPr lang="tr-TR" dirty="0" smtClean="0"/>
              <a:t>kodun daha düşük seviye bir dile çevirme işlemine Derleme </a:t>
            </a:r>
            <a:r>
              <a:rPr lang="tr-TR" dirty="0" smtClean="0"/>
              <a:t>(</a:t>
            </a:r>
            <a:r>
              <a:rPr lang="tr-TR" dirty="0" err="1" smtClean="0"/>
              <a:t>Compile</a:t>
            </a:r>
            <a:r>
              <a:rPr lang="tr-TR" dirty="0" smtClean="0"/>
              <a:t>) adı verilir.</a:t>
            </a:r>
          </a:p>
          <a:p>
            <a:r>
              <a:rPr lang="tr-TR" dirty="0" smtClean="0"/>
              <a:t>Bu derleme işlemini yapan programlara Derleyici (Compiler) adı verilir.</a:t>
            </a:r>
          </a:p>
          <a:p>
            <a:r>
              <a:rPr lang="tr-TR" dirty="0" smtClean="0"/>
              <a:t>Kaynak kod üzerinde yazım hatası ve dilin kuralları dışında bir işlem yapılmışsa, derleyici derleme işlemi sırasında hata verir ve derleme işlemi gerçekleşmez</a:t>
            </a:r>
            <a:r>
              <a:rPr lang="tr-TR" dirty="0" smtClean="0"/>
              <a:t>. </a:t>
            </a:r>
            <a:r>
              <a:rPr lang="tr-TR" sz="1600" dirty="0" smtClean="0"/>
              <a:t>(bkz. Derleme zamanı hatası)</a:t>
            </a:r>
            <a:endParaRPr lang="tr-TR" sz="1600" dirty="0"/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06735590"/>
              </p:ext>
            </p:extLst>
          </p:nvPr>
        </p:nvGraphicFramePr>
        <p:xfrm>
          <a:off x="1187624" y="3861048"/>
          <a:ext cx="6096000" cy="2608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254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C# Programlama Dili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Orta Seviye bir dildir.</a:t>
            </a:r>
          </a:p>
          <a:p>
            <a:r>
              <a:rPr lang="tr-TR" b="1" dirty="0" smtClean="0"/>
              <a:t>Yorumlanan bir dildir.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sz="1600" dirty="0" smtClean="0"/>
              <a:t>Ancak, kaynak kod çalıştırılmadan önce .NET yorumlayıcısının çalıştırabileceği dosya formatına derlenir.</a:t>
            </a:r>
            <a:br>
              <a:rPr lang="tr-TR" sz="1600" dirty="0" smtClean="0"/>
            </a:br>
            <a:endParaRPr lang="tr-TR" sz="1600" dirty="0" smtClean="0"/>
          </a:p>
          <a:p>
            <a:r>
              <a:rPr lang="tr-TR" b="1" dirty="0" smtClean="0"/>
              <a:t>Tip zorlayıcı bir dildir.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sz="1600" dirty="0" smtClean="0"/>
              <a:t>Programı yazarken kullanılan değişkenlerin ve sabitlerinin tipleri aynı olmalıdır.</a:t>
            </a:r>
            <a:br>
              <a:rPr lang="tr-TR" sz="1600" dirty="0" smtClean="0"/>
            </a:br>
            <a:r>
              <a:rPr lang="tr-TR" sz="1600" dirty="0" err="1" smtClean="0"/>
              <a:t>Örn</a:t>
            </a:r>
            <a:r>
              <a:rPr lang="tr-TR" sz="1600" dirty="0" smtClean="0"/>
              <a:t>: JS de bu zorunluluk yoktur. Dil kendisi gerektiğinde tip çevrimlerini kendisi yapar. C# bu durumlarda hata verecektir.</a:t>
            </a:r>
            <a:br>
              <a:rPr lang="tr-TR" sz="1600" dirty="0" smtClean="0"/>
            </a:br>
            <a:endParaRPr lang="tr-TR" sz="1600" dirty="0" smtClean="0"/>
          </a:p>
          <a:p>
            <a:r>
              <a:rPr lang="tr-TR" b="1" dirty="0" smtClean="0"/>
              <a:t>Nesne Yönelimli (</a:t>
            </a:r>
            <a:r>
              <a:rPr lang="tr-TR" b="1" dirty="0" err="1" smtClean="0"/>
              <a:t>object</a:t>
            </a:r>
            <a:r>
              <a:rPr lang="tr-TR" b="1" dirty="0" smtClean="0"/>
              <a:t> </a:t>
            </a:r>
            <a:r>
              <a:rPr lang="tr-TR" b="1" dirty="0" err="1" smtClean="0"/>
              <a:t>oriented</a:t>
            </a:r>
            <a:r>
              <a:rPr lang="tr-TR" b="1" dirty="0" smtClean="0"/>
              <a:t>) bir dildir.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sz="1600" dirty="0" smtClean="0"/>
              <a:t>OOP: Programı nesneler ve onların özelliklerine göre yazabilmeye olanak sağlayan bir programlama tekniğidir.</a:t>
            </a:r>
          </a:p>
        </p:txBody>
      </p:sp>
    </p:spTree>
    <p:extLst>
      <p:ext uri="{BB962C8B-B14F-4D97-AF65-F5344CB8AC3E}">
        <p14:creationId xmlns:p14="http://schemas.microsoft.com/office/powerpoint/2010/main" val="100218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115</TotalTime>
  <Words>323</Words>
  <Application>Microsoft Office PowerPoint</Application>
  <PresentationFormat>Ekran Gösterisi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</vt:lpstr>
      <vt:lpstr>Bitişiklik</vt:lpstr>
      <vt:lpstr>C# Programlama Dersi</vt:lpstr>
      <vt:lpstr>Bilgisayar Programı</vt:lpstr>
      <vt:lpstr>Programlama Dili</vt:lpstr>
      <vt:lpstr>Algoritma</vt:lpstr>
      <vt:lpstr>Seviye</vt:lpstr>
      <vt:lpstr>Kaynak Kod</vt:lpstr>
      <vt:lpstr>Programların Çalışması</vt:lpstr>
      <vt:lpstr>Derleme İşlemi ve Derleyici</vt:lpstr>
      <vt:lpstr>C# Programlama Dili</vt:lpstr>
      <vt:lpstr>C# Programlama Dili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Erkan</dc:creator>
  <cp:lastModifiedBy>Erkan Kaynak</cp:lastModifiedBy>
  <cp:revision>49</cp:revision>
  <dcterms:created xsi:type="dcterms:W3CDTF">2018-10-02T19:00:23Z</dcterms:created>
  <dcterms:modified xsi:type="dcterms:W3CDTF">2022-01-13T10:28:29Z</dcterms:modified>
</cp:coreProperties>
</file>