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İlk Program ve İncelemesi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88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395536" y="1268760"/>
            <a:ext cx="7848872" cy="53240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C# Elemanları</a:t>
            </a:r>
            <a:endParaRPr lang="tr-TR" dirty="0"/>
          </a:p>
        </p:txBody>
      </p:sp>
      <p:sp>
        <p:nvSpPr>
          <p:cNvPr id="5" name="Oval 4"/>
          <p:cNvSpPr/>
          <p:nvPr/>
        </p:nvSpPr>
        <p:spPr>
          <a:xfrm>
            <a:off x="575556" y="1374498"/>
            <a:ext cx="5328592" cy="51125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«</a:t>
            </a:r>
            <a:endParaRPr lang="tr-TR" dirty="0"/>
          </a:p>
        </p:txBody>
      </p:sp>
      <p:sp>
        <p:nvSpPr>
          <p:cNvPr id="6" name="Oval 5"/>
          <p:cNvSpPr/>
          <p:nvPr/>
        </p:nvSpPr>
        <p:spPr>
          <a:xfrm>
            <a:off x="863588" y="2142148"/>
            <a:ext cx="3924436" cy="36631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Oval 10"/>
          <p:cNvSpPr/>
          <p:nvPr/>
        </p:nvSpPr>
        <p:spPr>
          <a:xfrm>
            <a:off x="1403648" y="3102385"/>
            <a:ext cx="2496972" cy="25202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1509007" y="3789040"/>
            <a:ext cx="1386154" cy="14401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Metin kutusu 12"/>
          <p:cNvSpPr txBox="1"/>
          <p:nvPr/>
        </p:nvSpPr>
        <p:spPr>
          <a:xfrm>
            <a:off x="2794382" y="1573730"/>
            <a:ext cx="28803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NAMESPACE (İsim Uzayları)</a:t>
            </a:r>
            <a:endParaRPr lang="tr-TR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1961710" y="2409370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CLASS (Sınıflar)</a:t>
            </a:r>
            <a:endParaRPr lang="tr-TR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2202084" y="3248883"/>
            <a:ext cx="9001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752034" y="4247510"/>
            <a:ext cx="123579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sz="1400" dirty="0" err="1" smtClean="0"/>
              <a:t>Statements</a:t>
            </a:r>
            <a:r>
              <a:rPr lang="tr-TR" sz="1400" dirty="0" smtClean="0"/>
              <a:t> (İfadeler)</a:t>
            </a:r>
            <a:endParaRPr lang="tr-TR" sz="1400" dirty="0"/>
          </a:p>
        </p:txBody>
      </p:sp>
      <p:sp>
        <p:nvSpPr>
          <p:cNvPr id="17" name="Metin kutusu 16"/>
          <p:cNvSpPr txBox="1"/>
          <p:nvPr/>
        </p:nvSpPr>
        <p:spPr>
          <a:xfrm>
            <a:off x="5340602" y="6217497"/>
            <a:ext cx="28803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FRAMEWORK LIBRARY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5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5536" y="1340768"/>
            <a:ext cx="8424936" cy="50405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</a:t>
            </a:r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848872" cy="4399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6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- Yorumlar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00B050"/>
                </a:solidFill>
              </a:rPr>
              <a:t>// İlk C# Konsol Programımız</a:t>
            </a: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/>
              <a:t>Bir YORUM satırıdır. </a:t>
            </a:r>
          </a:p>
          <a:p>
            <a:r>
              <a:rPr lang="tr-TR" dirty="0" smtClean="0"/>
              <a:t>Yorumlar derleyici tarafından dikkate alınmazlar. </a:t>
            </a:r>
          </a:p>
          <a:p>
            <a:r>
              <a:rPr lang="tr-TR" dirty="0" smtClean="0"/>
              <a:t>Kodun daha anlaşılır olması </a:t>
            </a:r>
            <a:r>
              <a:rPr lang="tr-TR" dirty="0" smtClean="0"/>
              <a:t>için, programcı </a:t>
            </a:r>
            <a:r>
              <a:rPr lang="tr-TR" dirty="0" smtClean="0"/>
              <a:t>tarafından notlar yazılabilesi amacıyla kullanılırlar.</a:t>
            </a:r>
          </a:p>
          <a:p>
            <a:r>
              <a:rPr lang="tr-TR" dirty="0"/>
              <a:t>Satır İçi yorumları </a:t>
            </a:r>
            <a:r>
              <a:rPr lang="tr-TR" dirty="0">
                <a:solidFill>
                  <a:srgbClr val="00B050"/>
                </a:solidFill>
              </a:rPr>
              <a:t>//</a:t>
            </a:r>
            <a:r>
              <a:rPr lang="tr-TR" dirty="0"/>
              <a:t> karakterinden sonra yazılırlar. </a:t>
            </a:r>
          </a:p>
          <a:p>
            <a:r>
              <a:rPr lang="tr-TR" dirty="0"/>
              <a:t>Çok satırlı yorumlar </a:t>
            </a:r>
            <a:r>
              <a:rPr lang="tr-TR" dirty="0">
                <a:solidFill>
                  <a:srgbClr val="00B050"/>
                </a:solidFill>
              </a:rPr>
              <a:t>/*</a:t>
            </a:r>
            <a:r>
              <a:rPr lang="tr-TR" dirty="0"/>
              <a:t> ve </a:t>
            </a:r>
            <a:r>
              <a:rPr lang="tr-TR" dirty="0">
                <a:solidFill>
                  <a:srgbClr val="00B050"/>
                </a:solidFill>
              </a:rPr>
              <a:t>*/</a:t>
            </a:r>
            <a:r>
              <a:rPr lang="tr-TR" dirty="0"/>
              <a:t> arasına yazılırlar.</a:t>
            </a:r>
          </a:p>
          <a:p>
            <a:pPr marL="0" indent="0">
              <a:buNone/>
            </a:pPr>
            <a:r>
              <a:rPr lang="tr-TR" dirty="0">
                <a:solidFill>
                  <a:srgbClr val="00B050"/>
                </a:solidFill>
              </a:rPr>
              <a:t/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/*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Bu satırlar da birer yorum satırıdır.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Bunlar derleyici tarafından dikkate alınmaz.</a:t>
            </a:r>
            <a:br>
              <a:rPr lang="tr-TR" dirty="0">
                <a:solidFill>
                  <a:srgbClr val="00B050"/>
                </a:solidFill>
              </a:rPr>
            </a:br>
            <a:r>
              <a:rPr lang="tr-TR" dirty="0">
                <a:solidFill>
                  <a:srgbClr val="00B050"/>
                </a:solidFill>
              </a:rPr>
              <a:t>*/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6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–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F0"/>
                </a:solidFill>
              </a:rPr>
              <a:t>u</a:t>
            </a:r>
            <a:r>
              <a:rPr lang="tr-TR" dirty="0" err="1" smtClean="0">
                <a:solidFill>
                  <a:srgbClr val="00B0F0"/>
                </a:solidFill>
              </a:rPr>
              <a:t>sing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;</a:t>
            </a: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b="1" dirty="0" smtClean="0"/>
              <a:t>Using</a:t>
            </a:r>
            <a:r>
              <a:rPr lang="tr-TR" dirty="0" smtClean="0"/>
              <a:t> anahtar kelimesi (</a:t>
            </a:r>
            <a:r>
              <a:rPr lang="tr-TR" i="1" dirty="0" err="1" smtClean="0"/>
              <a:t>keyword</a:t>
            </a:r>
            <a:r>
              <a:rPr lang="tr-TR" dirty="0" smtClean="0"/>
              <a:t>) kullandığımız kütüphanelere </a:t>
            </a:r>
            <a:r>
              <a:rPr lang="tr-TR" dirty="0" err="1" smtClean="0"/>
              <a:t>kısayol</a:t>
            </a:r>
            <a:r>
              <a:rPr lang="tr-TR" dirty="0" smtClean="0"/>
              <a:t> </a:t>
            </a:r>
            <a:r>
              <a:rPr lang="tr-TR" dirty="0" err="1" smtClean="0"/>
              <a:t>oluşturular</a:t>
            </a:r>
            <a:r>
              <a:rPr lang="tr-TR" dirty="0" smtClean="0"/>
              <a:t>. </a:t>
            </a:r>
          </a:p>
          <a:p>
            <a:r>
              <a:rPr lang="tr-TR" dirty="0"/>
              <a:t>Bu örnekte </a:t>
            </a:r>
            <a:r>
              <a:rPr lang="tr-TR" dirty="0" err="1"/>
              <a:t>using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yazmamış olsaydık, </a:t>
            </a:r>
            <a:r>
              <a:rPr lang="tr-TR" dirty="0" err="1">
                <a:solidFill>
                  <a:srgbClr val="00B0F0"/>
                </a:solidFill>
              </a:rPr>
              <a:t>Console</a:t>
            </a:r>
            <a:r>
              <a:rPr lang="tr-TR" dirty="0" err="1"/>
              <a:t>.WriteLine</a:t>
            </a:r>
            <a:r>
              <a:rPr lang="tr-TR" dirty="0"/>
              <a:t> komutunu : </a:t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System.</a:t>
            </a:r>
            <a:r>
              <a:rPr lang="tr-TR" dirty="0" err="1" smtClean="0">
                <a:solidFill>
                  <a:srgbClr val="00B0F0"/>
                </a:solidFill>
              </a:rPr>
              <a:t>Console</a:t>
            </a:r>
            <a:r>
              <a:rPr lang="tr-TR" dirty="0" err="1" smtClean="0"/>
              <a:t>.WriteLine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şeklinde yazmamız gerekirdi.</a:t>
            </a:r>
          </a:p>
        </p:txBody>
      </p:sp>
    </p:spTree>
    <p:extLst>
      <p:ext uri="{BB962C8B-B14F-4D97-AF65-F5344CB8AC3E}">
        <p14:creationId xmlns:p14="http://schemas.microsoft.com/office/powerpoint/2010/main" val="14261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- </a:t>
            </a:r>
            <a:r>
              <a:rPr lang="tr-TR" dirty="0" err="1" smtClean="0"/>
              <a:t>namespace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F0"/>
                </a:solidFill>
              </a:rPr>
              <a:t>n</a:t>
            </a:r>
            <a:r>
              <a:rPr lang="tr-TR" dirty="0" err="1" smtClean="0">
                <a:solidFill>
                  <a:srgbClr val="00B0F0"/>
                </a:solidFill>
              </a:rPr>
              <a:t>amespace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err="1" smtClean="0"/>
              <a:t>MerhabaDunyaProgramı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{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b="1" dirty="0" err="1"/>
              <a:t>n</a:t>
            </a:r>
            <a:r>
              <a:rPr lang="tr-TR" b="1" dirty="0" err="1" smtClean="0"/>
              <a:t>amespace</a:t>
            </a:r>
            <a:r>
              <a:rPr lang="tr-TR" b="1" dirty="0" smtClean="0"/>
              <a:t> </a:t>
            </a:r>
            <a:r>
              <a:rPr lang="tr-TR" dirty="0" smtClean="0"/>
              <a:t>ile bir </a:t>
            </a:r>
            <a:r>
              <a:rPr lang="tr-TR" b="1" dirty="0" smtClean="0"/>
              <a:t>İsim Uzayı </a:t>
            </a:r>
            <a:r>
              <a:rPr lang="tr-TR" dirty="0" smtClean="0"/>
              <a:t>tanımlarız.</a:t>
            </a:r>
          </a:p>
          <a:p>
            <a:r>
              <a:rPr lang="tr-TR" dirty="0" smtClean="0"/>
              <a:t>İsim uzayları </a:t>
            </a:r>
            <a:r>
              <a:rPr lang="tr-TR" b="1" dirty="0" smtClean="0"/>
              <a:t>sınıfları</a:t>
            </a:r>
            <a:r>
              <a:rPr lang="tr-TR" dirty="0" smtClean="0"/>
              <a:t> (</a:t>
            </a:r>
            <a:r>
              <a:rPr lang="tr-TR" i="1" dirty="0" err="1" smtClean="0"/>
              <a:t>class</a:t>
            </a:r>
            <a:r>
              <a:rPr lang="tr-TR" dirty="0" smtClean="0"/>
              <a:t>) gruplamak </a:t>
            </a:r>
            <a:r>
              <a:rPr lang="tr-TR" dirty="0" smtClean="0"/>
              <a:t> </a:t>
            </a:r>
            <a:r>
              <a:rPr lang="tr-TR" dirty="0" smtClean="0"/>
              <a:t>için kullanılır. </a:t>
            </a:r>
          </a:p>
          <a:p>
            <a:r>
              <a:rPr lang="tr-TR" dirty="0" smtClean="0"/>
              <a:t>Bir isim uzayı tanımlamak için </a:t>
            </a:r>
            <a:r>
              <a:rPr lang="tr-TR" dirty="0" err="1" smtClean="0"/>
              <a:t>namespace</a:t>
            </a:r>
            <a:r>
              <a:rPr lang="tr-TR" dirty="0" smtClean="0"/>
              <a:t> anahtar kelimesinden sonra bir ad verir ve süslü parantezler ile başı ve sonu belirtilir ( </a:t>
            </a:r>
            <a:r>
              <a:rPr lang="tr-TR" i="1" dirty="0" smtClean="0"/>
              <a:t>{ ve } ile </a:t>
            </a:r>
            <a:r>
              <a:rPr lang="tr-TR" dirty="0" smtClean="0"/>
              <a:t>).</a:t>
            </a:r>
          </a:p>
          <a:p>
            <a:r>
              <a:rPr lang="tr-TR" dirty="0" smtClean="0"/>
              <a:t>Önceki satırdaki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ile aslında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namespace’i</a:t>
            </a:r>
            <a:r>
              <a:rPr lang="tr-TR" dirty="0" smtClean="0"/>
              <a:t> için bir </a:t>
            </a:r>
            <a:r>
              <a:rPr lang="tr-TR" dirty="0" err="1" smtClean="0"/>
              <a:t>kısayol</a:t>
            </a:r>
            <a:r>
              <a:rPr lang="tr-TR" dirty="0" smtClean="0"/>
              <a:t> oluşturmuş ve </a:t>
            </a:r>
            <a:r>
              <a:rPr lang="tr-TR" dirty="0" err="1" smtClean="0"/>
              <a:t>System</a:t>
            </a:r>
            <a:r>
              <a:rPr lang="tr-TR" dirty="0" smtClean="0"/>
              <a:t> altındaki sınıflardan biri olan  Console’ u kullanmıştık.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00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– </a:t>
            </a:r>
            <a:r>
              <a:rPr lang="tr-TR" dirty="0" err="1" smtClean="0"/>
              <a:t>class</a:t>
            </a:r>
            <a:r>
              <a:rPr lang="tr-TR" dirty="0" smtClean="0"/>
              <a:t>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F0"/>
                </a:solidFill>
              </a:rPr>
              <a:t>c</a:t>
            </a:r>
            <a:r>
              <a:rPr lang="tr-TR" dirty="0" err="1" smtClean="0">
                <a:solidFill>
                  <a:srgbClr val="00B0F0"/>
                </a:solidFill>
              </a:rPr>
              <a:t>lass</a:t>
            </a:r>
            <a:r>
              <a:rPr lang="tr-TR" dirty="0" smtClean="0">
                <a:solidFill>
                  <a:srgbClr val="00B0F0"/>
                </a:solidFill>
              </a:rPr>
              <a:t>  </a:t>
            </a:r>
            <a:r>
              <a:rPr lang="tr-TR" dirty="0" smtClean="0"/>
              <a:t>Program</a:t>
            </a:r>
            <a:br>
              <a:rPr lang="tr-TR" dirty="0" smtClean="0"/>
            </a:br>
            <a:r>
              <a:rPr lang="tr-TR" dirty="0" smtClean="0"/>
              <a:t>{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b="1" dirty="0" smtClean="0"/>
              <a:t>C# </a:t>
            </a:r>
            <a:r>
              <a:rPr lang="tr-TR" dirty="0" smtClean="0"/>
              <a:t>programlama dili </a:t>
            </a:r>
            <a:r>
              <a:rPr lang="tr-TR" b="1" dirty="0" smtClean="0"/>
              <a:t>Object </a:t>
            </a:r>
            <a:r>
              <a:rPr lang="tr-TR" b="1" dirty="0" err="1" smtClean="0"/>
              <a:t>Oriented</a:t>
            </a:r>
            <a:r>
              <a:rPr lang="tr-TR" b="1" dirty="0" smtClean="0"/>
              <a:t> </a:t>
            </a:r>
            <a:r>
              <a:rPr lang="tr-TR" dirty="0" smtClean="0"/>
              <a:t>(</a:t>
            </a:r>
            <a:r>
              <a:rPr lang="tr-TR" i="1" dirty="0" smtClean="0"/>
              <a:t>nesne yönelimli</a:t>
            </a:r>
            <a:r>
              <a:rPr lang="tr-TR" dirty="0" smtClean="0"/>
              <a:t>) (OOP) bir dildir.</a:t>
            </a:r>
          </a:p>
          <a:p>
            <a:r>
              <a:rPr lang="tr-TR" dirty="0" smtClean="0"/>
              <a:t>C# dilinde bütün işlemler sınıflar ile tasarlanır ve yapılır.</a:t>
            </a:r>
          </a:p>
          <a:p>
            <a:r>
              <a:rPr lang="tr-TR" dirty="0" smtClean="0"/>
              <a:t>Sınıfların dışında hiçbir tanıma izin verilmemektedir.</a:t>
            </a:r>
          </a:p>
          <a:p>
            <a:r>
              <a:rPr lang="tr-TR" dirty="0" smtClean="0"/>
              <a:t>Her C# programında en az bir sınıf bulunmak zorundandır.</a:t>
            </a:r>
          </a:p>
          <a:p>
            <a:r>
              <a:rPr lang="tr-TR" dirty="0" smtClean="0"/>
              <a:t>Sınıflar bir kategori veya tip veya bir nesne  tanımlarlar.</a:t>
            </a:r>
          </a:p>
          <a:p>
            <a:r>
              <a:rPr lang="tr-TR" dirty="0" smtClean="0"/>
              <a:t>Örnekte Program isminde bir sınıf tanımlanmaktadır. Ayrıca </a:t>
            </a:r>
            <a:r>
              <a:rPr lang="tr-TR" dirty="0" err="1" smtClean="0"/>
              <a:t>System</a:t>
            </a:r>
            <a:r>
              <a:rPr lang="tr-TR" dirty="0" smtClean="0"/>
              <a:t> isim uzayındaki Console sınıfı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131789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– </a:t>
            </a:r>
            <a:r>
              <a:rPr lang="tr-TR" dirty="0" err="1" smtClean="0"/>
              <a:t>class</a:t>
            </a:r>
            <a:r>
              <a:rPr lang="tr-TR" dirty="0" smtClean="0"/>
              <a:t> tanımı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F0"/>
                </a:solidFill>
              </a:rPr>
              <a:t>c</a:t>
            </a:r>
            <a:r>
              <a:rPr lang="tr-TR" dirty="0" err="1" smtClean="0">
                <a:solidFill>
                  <a:srgbClr val="00B0F0"/>
                </a:solidFill>
              </a:rPr>
              <a:t>lass</a:t>
            </a:r>
            <a:r>
              <a:rPr lang="tr-TR" dirty="0" smtClean="0">
                <a:solidFill>
                  <a:srgbClr val="00B0F0"/>
                </a:solidFill>
              </a:rPr>
              <a:t>  </a:t>
            </a:r>
            <a:r>
              <a:rPr lang="tr-TR" dirty="0" smtClean="0"/>
              <a:t>Program</a:t>
            </a:r>
            <a:br>
              <a:rPr lang="tr-TR" dirty="0" smtClean="0"/>
            </a:br>
            <a:r>
              <a:rPr lang="tr-TR" dirty="0" smtClean="0"/>
              <a:t>{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/>
              <a:t>C# sınıfları .</a:t>
            </a:r>
            <a:r>
              <a:rPr lang="tr-TR" dirty="0" err="1"/>
              <a:t>cs</a:t>
            </a:r>
            <a:r>
              <a:rPr lang="tr-TR" dirty="0"/>
              <a:t> dosya uzantısına sahiptirler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sınıf dosyası içerisinde birden fazla sınıf tanımlaması yapılabilir.</a:t>
            </a:r>
          </a:p>
          <a:p>
            <a:r>
              <a:rPr lang="tr-TR" dirty="0" smtClean="0"/>
              <a:t>Bir sınıf tanımlamak için </a:t>
            </a:r>
            <a:r>
              <a:rPr lang="tr-TR" b="1" dirty="0" err="1" smtClean="0"/>
              <a:t>class</a:t>
            </a:r>
            <a:r>
              <a:rPr lang="tr-TR" dirty="0" smtClean="0"/>
              <a:t> anahtar sözcüğünden sonra sınıf adı yazılır ve süslü parantezler ile başı ve sonu belirtilir.({ ve} ile)</a:t>
            </a:r>
          </a:p>
        </p:txBody>
      </p:sp>
    </p:spTree>
    <p:extLst>
      <p:ext uri="{BB962C8B-B14F-4D97-AF65-F5344CB8AC3E}">
        <p14:creationId xmlns:p14="http://schemas.microsoft.com/office/powerpoint/2010/main" val="17611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– Main Metodu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>
                <a:solidFill>
                  <a:srgbClr val="00B0F0"/>
                </a:solidFill>
              </a:rPr>
              <a:t>static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err="1" smtClean="0">
                <a:solidFill>
                  <a:srgbClr val="00B0F0"/>
                </a:solidFill>
              </a:rPr>
              <a:t>void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smtClean="0"/>
              <a:t>Main()</a:t>
            </a:r>
          </a:p>
          <a:p>
            <a:pPr marL="0" indent="0">
              <a:buNone/>
            </a:pPr>
            <a:r>
              <a:rPr lang="tr-TR" dirty="0" smtClean="0"/>
              <a:t>{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tr-TR" dirty="0" smtClean="0"/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/>
              <a:t>Main metodu bütün C</a:t>
            </a:r>
            <a:r>
              <a:rPr lang="tr-TR" dirty="0"/>
              <a:t># </a:t>
            </a:r>
            <a:r>
              <a:rPr lang="tr-TR" dirty="0" smtClean="0"/>
              <a:t>programlarının başlama noktasıdır.</a:t>
            </a:r>
          </a:p>
          <a:p>
            <a:r>
              <a:rPr lang="tr-TR" dirty="0" smtClean="0"/>
              <a:t>Programda kaçıncı sırada yazılmış olursa olsun, program başlatıldığında öncelikle bu </a:t>
            </a:r>
            <a:r>
              <a:rPr lang="tr-TR" dirty="0" err="1" smtClean="0"/>
              <a:t>metod</a:t>
            </a:r>
            <a:r>
              <a:rPr lang="tr-TR" dirty="0" smtClean="0"/>
              <a:t> başlatılır.</a:t>
            </a:r>
          </a:p>
          <a:p>
            <a:r>
              <a:rPr lang="tr-TR" b="1" dirty="0" err="1" smtClean="0"/>
              <a:t>Metodlar</a:t>
            </a:r>
            <a:r>
              <a:rPr lang="tr-TR" dirty="0" smtClean="0"/>
              <a:t> </a:t>
            </a:r>
            <a:r>
              <a:rPr lang="tr-TR" dirty="0" smtClean="0"/>
              <a:t>bir veya daha fazla ifadeyi (</a:t>
            </a:r>
            <a:r>
              <a:rPr lang="tr-TR" i="1" dirty="0" smtClean="0"/>
              <a:t>komut satıları</a:t>
            </a:r>
            <a:r>
              <a:rPr lang="tr-TR" dirty="0" smtClean="0"/>
              <a:t>) içeren yapılardır. </a:t>
            </a:r>
          </a:p>
          <a:p>
            <a:r>
              <a:rPr lang="tr-TR" dirty="0" smtClean="0"/>
              <a:t>Bir </a:t>
            </a:r>
            <a:r>
              <a:rPr lang="tr-TR" dirty="0" err="1" smtClean="0"/>
              <a:t>metod</a:t>
            </a:r>
            <a:r>
              <a:rPr lang="tr-TR" dirty="0" smtClean="0"/>
              <a:t> </a:t>
            </a:r>
            <a:r>
              <a:rPr lang="tr-TR" dirty="0" smtClean="0"/>
              <a:t>tanımlaması; </a:t>
            </a:r>
            <a:r>
              <a:rPr lang="tr-TR" dirty="0" smtClean="0"/>
              <a:t>belirteçler ve </a:t>
            </a:r>
            <a:r>
              <a:rPr lang="tr-TR" dirty="0" err="1" smtClean="0"/>
              <a:t>metod</a:t>
            </a:r>
            <a:r>
              <a:rPr lang="tr-TR" dirty="0" smtClean="0"/>
              <a:t> adı ile parantezler ve varsa içerisindeki parametrelerden oluşur.</a:t>
            </a:r>
          </a:p>
          <a:p>
            <a:r>
              <a:rPr lang="tr-TR" dirty="0" smtClean="0"/>
              <a:t>Örnekte </a:t>
            </a:r>
            <a:r>
              <a:rPr lang="tr-TR" b="1" dirty="0" smtClean="0"/>
              <a:t>Main</a:t>
            </a:r>
            <a:r>
              <a:rPr lang="tr-TR" dirty="0" smtClean="0"/>
              <a:t> isminde bir </a:t>
            </a:r>
            <a:r>
              <a:rPr lang="tr-TR" dirty="0" err="1" smtClean="0"/>
              <a:t>metod</a:t>
            </a:r>
            <a:r>
              <a:rPr lang="tr-TR" dirty="0" smtClean="0"/>
              <a:t> tanımlanmıştır. Ayrıca </a:t>
            </a:r>
            <a:r>
              <a:rPr lang="tr-TR" b="1" dirty="0" smtClean="0"/>
              <a:t>Console</a:t>
            </a:r>
            <a:r>
              <a:rPr lang="tr-TR" dirty="0" smtClean="0"/>
              <a:t> sınıfına ait </a:t>
            </a:r>
            <a:r>
              <a:rPr lang="tr-TR" b="1" dirty="0" err="1" smtClean="0"/>
              <a:t>WriteLine</a:t>
            </a:r>
            <a:r>
              <a:rPr lang="tr-TR" dirty="0" smtClean="0"/>
              <a:t> metodu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34072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İlk C# Programı – İfadeler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solidFill>
                  <a:srgbClr val="00B0F0"/>
                </a:solidFill>
              </a:rPr>
              <a:t>Console</a:t>
            </a:r>
            <a:r>
              <a:rPr lang="tr-TR" dirty="0" err="1"/>
              <a:t>.WriteLine</a:t>
            </a:r>
            <a:r>
              <a:rPr lang="tr-TR" dirty="0"/>
              <a:t>("Merhaba </a:t>
            </a:r>
            <a:r>
              <a:rPr lang="tr-TR" dirty="0" err="1"/>
              <a:t>Dunya</a:t>
            </a:r>
            <a:r>
              <a:rPr lang="tr-TR" dirty="0" smtClean="0"/>
              <a:t>!");</a:t>
            </a:r>
          </a:p>
          <a:p>
            <a:pPr marL="0" indent="0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err="1" smtClean="0"/>
              <a:t>WriteLine</a:t>
            </a:r>
            <a:r>
              <a:rPr lang="tr-TR" dirty="0" smtClean="0"/>
              <a:t> metodu çağırılmaktadır.</a:t>
            </a:r>
          </a:p>
          <a:p>
            <a:r>
              <a:rPr lang="tr-TR" dirty="0" smtClean="0"/>
              <a:t>Tüm </a:t>
            </a:r>
            <a:r>
              <a:rPr lang="tr-TR" dirty="0" err="1" smtClean="0"/>
              <a:t>metodlar</a:t>
            </a:r>
            <a:r>
              <a:rPr lang="tr-TR" dirty="0" smtClean="0"/>
              <a:t> çağırılırken parantezler ( ) kullanılır.</a:t>
            </a:r>
          </a:p>
          <a:p>
            <a:r>
              <a:rPr lang="tr-TR" dirty="0" smtClean="0"/>
              <a:t>Eğer </a:t>
            </a:r>
            <a:r>
              <a:rPr lang="tr-TR" dirty="0" err="1" smtClean="0"/>
              <a:t>metod</a:t>
            </a:r>
            <a:r>
              <a:rPr lang="tr-TR" dirty="0" smtClean="0"/>
              <a:t> bir parametre istiyorsa parantez içerisine yazılır.</a:t>
            </a:r>
          </a:p>
          <a:p>
            <a:r>
              <a:rPr lang="tr-TR" dirty="0" smtClean="0"/>
              <a:t>Console sınıfı </a:t>
            </a:r>
            <a:r>
              <a:rPr lang="tr-TR" dirty="0" err="1" smtClean="0"/>
              <a:t>WriteLine</a:t>
            </a:r>
            <a:r>
              <a:rPr lang="tr-TR" dirty="0" smtClean="0"/>
              <a:t> metodu dışında başka </a:t>
            </a:r>
            <a:r>
              <a:rPr lang="tr-TR" dirty="0" err="1" smtClean="0"/>
              <a:t>metodlar</a:t>
            </a:r>
            <a:r>
              <a:rPr lang="tr-TR" dirty="0" smtClean="0"/>
              <a:t> da içermektedir.</a:t>
            </a:r>
          </a:p>
          <a:p>
            <a:r>
              <a:rPr lang="tr-TR" dirty="0" err="1" smtClean="0"/>
              <a:t>WriteLine</a:t>
            </a:r>
            <a:r>
              <a:rPr lang="tr-TR" dirty="0" smtClean="0"/>
              <a:t>()</a:t>
            </a:r>
          </a:p>
          <a:p>
            <a:r>
              <a:rPr lang="tr-TR" dirty="0" smtClean="0"/>
              <a:t>Write()</a:t>
            </a:r>
          </a:p>
          <a:p>
            <a:r>
              <a:rPr lang="tr-TR" dirty="0" err="1" smtClean="0"/>
              <a:t>ReadLine</a:t>
            </a:r>
            <a:r>
              <a:rPr lang="tr-TR" dirty="0" smtClean="0"/>
              <a:t>()</a:t>
            </a:r>
          </a:p>
          <a:p>
            <a:r>
              <a:rPr lang="tr-TR" dirty="0" smtClean="0"/>
              <a:t>Read()</a:t>
            </a:r>
          </a:p>
          <a:p>
            <a:r>
              <a:rPr lang="tr-TR" dirty="0" err="1" smtClean="0"/>
              <a:t>ReadKey</a:t>
            </a:r>
            <a:r>
              <a:rPr lang="tr-TR" dirty="0" smtClean="0"/>
              <a:t>() gibi…</a:t>
            </a:r>
          </a:p>
        </p:txBody>
      </p:sp>
    </p:spTree>
    <p:extLst>
      <p:ext uri="{BB962C8B-B14F-4D97-AF65-F5344CB8AC3E}">
        <p14:creationId xmlns:p14="http://schemas.microsoft.com/office/powerpoint/2010/main" val="257973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51</TotalTime>
  <Words>274</Words>
  <Application>Microsoft Office PowerPoint</Application>
  <PresentationFormat>Ekran Gösterisi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Bitişiklik</vt:lpstr>
      <vt:lpstr>C# Programlama Dersi</vt:lpstr>
      <vt:lpstr>İlk C# Programı</vt:lpstr>
      <vt:lpstr>İlk C# Programı - Yorumlar</vt:lpstr>
      <vt:lpstr>İlk C# Programı – using </vt:lpstr>
      <vt:lpstr>İlk C# Programı - namespace</vt:lpstr>
      <vt:lpstr>İlk C# Programı – class tanımı</vt:lpstr>
      <vt:lpstr>İlk C# Programı – class tanımı</vt:lpstr>
      <vt:lpstr>İlk C# Programı – Main Metodu</vt:lpstr>
      <vt:lpstr>İlk C# Programı – İfadeler</vt:lpstr>
      <vt:lpstr>C# Elemanları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</dc:creator>
  <cp:lastModifiedBy>Erkan</cp:lastModifiedBy>
  <cp:revision>27</cp:revision>
  <dcterms:created xsi:type="dcterms:W3CDTF">2018-10-02T19:00:23Z</dcterms:created>
  <dcterms:modified xsi:type="dcterms:W3CDTF">2018-10-03T05:52:19Z</dcterms:modified>
</cp:coreProperties>
</file>