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13.01.2022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C# Programlama Ders 6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Metodlar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8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r-TR" sz="23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tr-TR" sz="23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3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tr-TR" sz="23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3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tr-T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PiSayisi</a:t>
            </a:r>
            <a:r>
              <a:rPr lang="tr-T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114300" indent="0">
              <a:buNone/>
            </a:pPr>
            <a:r>
              <a:rPr lang="tr-T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4300" indent="0">
              <a:buNone/>
            </a:pPr>
            <a:r>
              <a:rPr lang="tr-T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sz="23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tr-TR" sz="23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3.14;</a:t>
            </a:r>
          </a:p>
          <a:p>
            <a:pPr marL="114300" indent="0">
              <a:buNone/>
            </a:pPr>
            <a:r>
              <a:rPr lang="tr-T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None/>
            </a:pPr>
            <a:endParaRPr lang="tr-TR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sz="23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tr-TR" sz="23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3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tr-TR" sz="23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3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tr-TR" sz="23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endParaRPr lang="tr-TR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tr-T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("Merhaba Dünya!");</a:t>
            </a:r>
          </a:p>
          <a:p>
            <a:pPr marL="114300" indent="0">
              <a:buNone/>
            </a:pPr>
            <a:r>
              <a:rPr lang="tr-TR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tr-TR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endParaRPr lang="tr-T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Dikdörtgen Belirtme Çizgisi 4"/>
          <p:cNvSpPr/>
          <p:nvPr/>
        </p:nvSpPr>
        <p:spPr>
          <a:xfrm>
            <a:off x="4427984" y="2204864"/>
            <a:ext cx="2592288" cy="648072"/>
          </a:xfrm>
          <a:prstGeom prst="wedgeRectCallout">
            <a:avLst>
              <a:gd name="adj1" fmla="val -75347"/>
              <a:gd name="adj2" fmla="val 17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Değer Döndürülüyor</a:t>
            </a:r>
            <a:endParaRPr lang="tr-TR" dirty="0"/>
          </a:p>
        </p:txBody>
      </p:sp>
      <p:sp>
        <p:nvSpPr>
          <p:cNvPr id="6" name="Dikdörtgen Belirtme Çizgisi 5"/>
          <p:cNvSpPr/>
          <p:nvPr/>
        </p:nvSpPr>
        <p:spPr>
          <a:xfrm>
            <a:off x="5220072" y="3721046"/>
            <a:ext cx="2592288" cy="648072"/>
          </a:xfrm>
          <a:prstGeom prst="wedgeRectCallout">
            <a:avLst>
              <a:gd name="adj1" fmla="val -64124"/>
              <a:gd name="adj2" fmla="val 389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void</a:t>
            </a:r>
            <a:r>
              <a:rPr lang="tr-TR" dirty="0" smtClean="0"/>
              <a:t> olduğu için, değer döndürülme yok.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1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2204864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 ) </a:t>
            </a:r>
            <a:b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("Merhaba Dünya</a:t>
            </a: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!");</a:t>
            </a:r>
          </a:p>
          <a:p>
            <a:endParaRPr lang="tr-T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tr-T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Dikdörtgen Belirtme Çizgisi 8"/>
          <p:cNvSpPr/>
          <p:nvPr/>
        </p:nvSpPr>
        <p:spPr>
          <a:xfrm>
            <a:off x="539552" y="1124744"/>
            <a:ext cx="1800200" cy="612648"/>
          </a:xfrm>
          <a:prstGeom prst="wedgeRectCallout">
            <a:avLst>
              <a:gd name="adj1" fmla="val 32270"/>
              <a:gd name="adj2" fmla="val 123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Tanımlayıcılar</a:t>
            </a:r>
            <a:endParaRPr lang="tr-TR" dirty="0"/>
          </a:p>
        </p:txBody>
      </p:sp>
      <p:sp>
        <p:nvSpPr>
          <p:cNvPr id="10" name="Dikdörtgen Belirtme Çizgisi 9"/>
          <p:cNvSpPr/>
          <p:nvPr/>
        </p:nvSpPr>
        <p:spPr>
          <a:xfrm>
            <a:off x="507620" y="1124744"/>
            <a:ext cx="1832132" cy="612648"/>
          </a:xfrm>
          <a:prstGeom prst="wedgeRectCallout">
            <a:avLst>
              <a:gd name="adj1" fmla="val -21589"/>
              <a:gd name="adj2" fmla="val 109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Tanımlayıcılar</a:t>
            </a:r>
            <a:endParaRPr lang="tr-TR" dirty="0"/>
          </a:p>
        </p:txBody>
      </p:sp>
      <p:sp>
        <p:nvSpPr>
          <p:cNvPr id="11" name="Dikdörtgen Belirtme Çizgisi 10"/>
          <p:cNvSpPr/>
          <p:nvPr/>
        </p:nvSpPr>
        <p:spPr>
          <a:xfrm>
            <a:off x="2627784" y="1124744"/>
            <a:ext cx="1440160" cy="612648"/>
          </a:xfrm>
          <a:prstGeom prst="wedgeRectCallout">
            <a:avLst>
              <a:gd name="adj1" fmla="val -8712"/>
              <a:gd name="adj2" fmla="val 116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Dönüş Tipi</a:t>
            </a:r>
            <a:endParaRPr lang="tr-TR" dirty="0"/>
          </a:p>
        </p:txBody>
      </p:sp>
      <p:sp>
        <p:nvSpPr>
          <p:cNvPr id="12" name="Dikdörtgen Belirtme Çizgisi 11"/>
          <p:cNvSpPr/>
          <p:nvPr/>
        </p:nvSpPr>
        <p:spPr>
          <a:xfrm>
            <a:off x="4427984" y="1124744"/>
            <a:ext cx="1440160" cy="612648"/>
          </a:xfrm>
          <a:prstGeom prst="wedgeRectCallout">
            <a:avLst>
              <a:gd name="adj1" fmla="val -44307"/>
              <a:gd name="adj2" fmla="val 12808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Metot Adı</a:t>
            </a:r>
            <a:endParaRPr lang="tr-TR" dirty="0"/>
          </a:p>
        </p:txBody>
      </p:sp>
      <p:sp>
        <p:nvSpPr>
          <p:cNvPr id="13" name="Dikdörtgen Belirtme Çizgisi 12"/>
          <p:cNvSpPr/>
          <p:nvPr/>
        </p:nvSpPr>
        <p:spPr>
          <a:xfrm>
            <a:off x="5580112" y="2649880"/>
            <a:ext cx="1440160" cy="612648"/>
          </a:xfrm>
          <a:prstGeom prst="wedgeRectCallout">
            <a:avLst>
              <a:gd name="adj1" fmla="val -93370"/>
              <a:gd name="adj2" fmla="val -59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Parametreler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70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 Adı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Her metot için bir isim tanımlanması gereklidir.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İsim tanımlanırken değişken tanımlamadaki kurallar kullanılır.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Bir sınıf içerisinde aynı isimde ve aynı tipte parametrelere sahip iki metot tanımlanamaz.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Parametreleri farklı ise aynı isimde iki metot tanımlanabilir.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Metot ismi verilirken C# programcıları genellikle </a:t>
            </a:r>
            <a:r>
              <a:rPr lang="tr-TR" dirty="0" err="1" smtClean="0"/>
              <a:t>pascal</a:t>
            </a:r>
            <a:r>
              <a:rPr lang="tr-TR" dirty="0" smtClean="0"/>
              <a:t> stilini kullanırlar.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BilgiGoster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OgrenciListele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OrtHesapla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endParaRPr lang="tr-T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2204864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 ) </a:t>
            </a:r>
            <a:b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("Merhaba Dünya</a:t>
            </a: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!");</a:t>
            </a:r>
          </a:p>
          <a:p>
            <a:endParaRPr lang="tr-T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tr-T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Dikdörtgen Belirtme Çizgisi 8"/>
          <p:cNvSpPr/>
          <p:nvPr/>
        </p:nvSpPr>
        <p:spPr>
          <a:xfrm>
            <a:off x="539552" y="1124744"/>
            <a:ext cx="1800200" cy="612648"/>
          </a:xfrm>
          <a:prstGeom prst="wedgeRectCallout">
            <a:avLst>
              <a:gd name="adj1" fmla="val 32270"/>
              <a:gd name="adj2" fmla="val 123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Tanımlayıcılar</a:t>
            </a:r>
            <a:endParaRPr lang="tr-TR" dirty="0"/>
          </a:p>
        </p:txBody>
      </p:sp>
      <p:sp>
        <p:nvSpPr>
          <p:cNvPr id="10" name="Dikdörtgen Belirtme Çizgisi 9"/>
          <p:cNvSpPr/>
          <p:nvPr/>
        </p:nvSpPr>
        <p:spPr>
          <a:xfrm>
            <a:off x="507620" y="1124744"/>
            <a:ext cx="1832132" cy="612648"/>
          </a:xfrm>
          <a:prstGeom prst="wedgeRectCallout">
            <a:avLst>
              <a:gd name="adj1" fmla="val -21589"/>
              <a:gd name="adj2" fmla="val 109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Tanımlayıcılar</a:t>
            </a:r>
            <a:endParaRPr lang="tr-TR" dirty="0"/>
          </a:p>
        </p:txBody>
      </p:sp>
      <p:sp>
        <p:nvSpPr>
          <p:cNvPr id="11" name="Dikdörtgen Belirtme Çizgisi 10"/>
          <p:cNvSpPr/>
          <p:nvPr/>
        </p:nvSpPr>
        <p:spPr>
          <a:xfrm>
            <a:off x="2627784" y="1124744"/>
            <a:ext cx="1440160" cy="612648"/>
          </a:xfrm>
          <a:prstGeom prst="wedgeRectCallout">
            <a:avLst>
              <a:gd name="adj1" fmla="val -8712"/>
              <a:gd name="adj2" fmla="val 116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Dönüş Tipi</a:t>
            </a:r>
            <a:endParaRPr lang="tr-TR" dirty="0"/>
          </a:p>
        </p:txBody>
      </p:sp>
      <p:sp>
        <p:nvSpPr>
          <p:cNvPr id="12" name="Dikdörtgen Belirtme Çizgisi 11"/>
          <p:cNvSpPr/>
          <p:nvPr/>
        </p:nvSpPr>
        <p:spPr>
          <a:xfrm>
            <a:off x="4427984" y="1124744"/>
            <a:ext cx="1440160" cy="612648"/>
          </a:xfrm>
          <a:prstGeom prst="wedgeRectCallout">
            <a:avLst>
              <a:gd name="adj1" fmla="val -44307"/>
              <a:gd name="adj2" fmla="val 128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Metot Adı</a:t>
            </a:r>
            <a:endParaRPr lang="tr-TR" dirty="0"/>
          </a:p>
        </p:txBody>
      </p:sp>
      <p:sp>
        <p:nvSpPr>
          <p:cNvPr id="13" name="Dikdörtgen Belirtme Çizgisi 12"/>
          <p:cNvSpPr/>
          <p:nvPr/>
        </p:nvSpPr>
        <p:spPr>
          <a:xfrm>
            <a:off x="5580112" y="2649880"/>
            <a:ext cx="1440160" cy="612648"/>
          </a:xfrm>
          <a:prstGeom prst="wedgeRectCallout">
            <a:avLst>
              <a:gd name="adj1" fmla="val -93370"/>
              <a:gd name="adj2" fmla="val -596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Parametreler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20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Parametreler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Metodun </a:t>
            </a:r>
            <a:r>
              <a:rPr lang="tr-TR" u="sng" dirty="0" smtClean="0"/>
              <a:t>kullanması gereken veriler</a:t>
            </a:r>
            <a:r>
              <a:rPr lang="tr-TR" dirty="0" smtClean="0"/>
              <a:t>, metot isminden sonraki parantezlerin içinde parametreler ile tanımlanır.</a:t>
            </a:r>
          </a:p>
          <a:p>
            <a:r>
              <a:rPr lang="tr-TR" dirty="0" smtClean="0"/>
              <a:t>Örneğin, dairenin alanını hesaplamakla görevli bir metot, dairenin yarıçapını veri olarak bilmelidir. Bu durumda bu metot için </a:t>
            </a:r>
            <a:r>
              <a:rPr lang="tr-TR" b="1" i="1" dirty="0" err="1"/>
              <a:t>y</a:t>
            </a:r>
            <a:r>
              <a:rPr lang="tr-TR" b="1" i="1" dirty="0" err="1" smtClean="0"/>
              <a:t>aricap</a:t>
            </a:r>
            <a:r>
              <a:rPr lang="tr-TR" dirty="0" smtClean="0"/>
              <a:t> parametresi tanımlanır.</a:t>
            </a:r>
          </a:p>
          <a:p>
            <a:r>
              <a:rPr lang="tr-TR" dirty="0"/>
              <a:t>Parametre olarak tanımlanmış değişken, metot içinde diğer değişkenlerdeki gibi kullanılır.</a:t>
            </a:r>
          </a:p>
          <a:p>
            <a:pPr marL="114300" indent="0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tr-TR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tr-T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DaireAlan</a:t>
            </a:r>
            <a:r>
              <a:rPr lang="tr-T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tr-T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yaricap</a:t>
            </a:r>
            <a:r>
              <a:rPr lang="tr-T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114300" indent="0">
              <a:buNone/>
            </a:pPr>
            <a:r>
              <a:rPr lang="tr-T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tr-T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3.14 * </a:t>
            </a:r>
            <a:r>
              <a:rPr lang="tr-T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yaricap</a:t>
            </a:r>
            <a:r>
              <a:rPr lang="tr-T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tr-T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yaricap</a:t>
            </a:r>
            <a:r>
              <a:rPr lang="tr-T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4300" indent="0">
              <a:buNone/>
            </a:pPr>
            <a:r>
              <a:rPr lang="tr-T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tr-T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tr-T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Write</a:t>
            </a:r>
            <a:r>
              <a:rPr lang="tr-TR" dirty="0" smtClean="0"/>
              <a:t> ve </a:t>
            </a:r>
            <a:r>
              <a:rPr lang="tr-TR" b="1" dirty="0" err="1" smtClean="0"/>
              <a:t>WriteLine</a:t>
            </a:r>
            <a:r>
              <a:rPr lang="tr-TR" dirty="0" smtClean="0"/>
              <a:t> metotları </a:t>
            </a:r>
            <a:r>
              <a:rPr lang="tr-TR" dirty="0" err="1" smtClean="0"/>
              <a:t>string</a:t>
            </a:r>
            <a:r>
              <a:rPr lang="tr-TR" dirty="0" smtClean="0"/>
              <a:t> tipinde parametre alarak çalışırlar ve geriye değer döndürmezler.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("Merhaba Dünya!");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b="1" dirty="0" err="1" smtClean="0"/>
              <a:t>ReadLine</a:t>
            </a:r>
            <a:r>
              <a:rPr lang="tr-TR" dirty="0" smtClean="0"/>
              <a:t> metodu parametre olmadan çalışır ve geriye </a:t>
            </a:r>
            <a:r>
              <a:rPr lang="tr-TR" dirty="0" err="1" smtClean="0"/>
              <a:t>string</a:t>
            </a:r>
            <a:r>
              <a:rPr lang="tr-TR" dirty="0" smtClean="0"/>
              <a:t> tipinde veri döndürür.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isim =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Console.ReadLine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dirty="0" smtClean="0"/>
          </a:p>
          <a:p>
            <a:r>
              <a:rPr lang="tr-TR" dirty="0" smtClean="0"/>
              <a:t>Math sınıfındaki </a:t>
            </a:r>
            <a:r>
              <a:rPr lang="tr-TR" b="1" dirty="0" err="1" smtClean="0"/>
              <a:t>Sqrt</a:t>
            </a:r>
            <a:r>
              <a:rPr lang="tr-TR" dirty="0" smtClean="0"/>
              <a:t> metodu </a:t>
            </a:r>
            <a:r>
              <a:rPr lang="tr-TR" dirty="0" err="1" smtClean="0"/>
              <a:t>double</a:t>
            </a:r>
            <a:r>
              <a:rPr lang="tr-TR" dirty="0" smtClean="0"/>
              <a:t> tipinde parametre alır ve geriye yine </a:t>
            </a:r>
            <a:r>
              <a:rPr lang="tr-TR" dirty="0" err="1" smtClean="0"/>
              <a:t>double</a:t>
            </a:r>
            <a:r>
              <a:rPr lang="tr-TR" dirty="0" smtClean="0"/>
              <a:t> tipinde bir değer döndürür.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kareKok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(49);</a:t>
            </a:r>
          </a:p>
        </p:txBody>
      </p:sp>
    </p:spTree>
    <p:extLst>
      <p:ext uri="{BB962C8B-B14F-4D97-AF65-F5344CB8AC3E}">
        <p14:creationId xmlns:p14="http://schemas.microsoft.com/office/powerpoint/2010/main" val="115133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429000"/>
            <a:ext cx="7620000" cy="2971800"/>
          </a:xfrm>
        </p:spPr>
        <p:txBody>
          <a:bodyPr/>
          <a:lstStyle/>
          <a:p>
            <a:r>
              <a:rPr lang="tr-TR" dirty="0" smtClean="0"/>
              <a:t>Visual </a:t>
            </a:r>
            <a:r>
              <a:rPr lang="tr-TR" dirty="0" err="1" smtClean="0"/>
              <a:t>Studio</a:t>
            </a:r>
            <a:r>
              <a:rPr lang="tr-TR" dirty="0" smtClean="0"/>
              <a:t> ile kod yazarken bir </a:t>
            </a:r>
            <a:r>
              <a:rPr lang="tr-TR" smtClean="0"/>
              <a:t>metot ismini </a:t>
            </a:r>
            <a:r>
              <a:rPr lang="tr-TR" dirty="0" smtClean="0"/>
              <a:t>yazdığınızda size o metodun kullanımı ile ilgili bilgi veren bir kutucuk açılır.</a:t>
            </a:r>
          </a:p>
          <a:p>
            <a:r>
              <a:rPr lang="tr-TR" dirty="0" smtClean="0"/>
              <a:t>Bu sayede metodun ne tür parametreler alacağı ve geriye ne türde veri döndüreceğini öğrenebilirsiniz.</a:t>
            </a:r>
          </a:p>
          <a:p>
            <a:r>
              <a:rPr lang="tr-TR" dirty="0" smtClean="0"/>
              <a:t>OOP (nesneye dayalı programlama) sayesinde, metotların işleri nasıl yaptığı ile ilgilenmeyiz. Sadece istediği verileri verir ve sonuçları alırız.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5944378" cy="255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98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Metodu Çağırmak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metot çalıştırıldığında; </a:t>
            </a:r>
          </a:p>
          <a:p>
            <a:pPr lvl="1"/>
            <a:r>
              <a:rPr lang="tr-TR" dirty="0" smtClean="0"/>
              <a:t>.NET  o an çalışmakta olan metodu çalışmayı duraklatır ve çağrılan metodun  gövdesine transfer olur.</a:t>
            </a:r>
          </a:p>
          <a:p>
            <a:pPr lvl="1"/>
            <a:r>
              <a:rPr lang="tr-TR" dirty="0" smtClean="0"/>
              <a:t>Çağrılan metot gövdesindeki kodlar çalıştırıldıktan sonra, metodun </a:t>
            </a:r>
            <a:r>
              <a:rPr lang="tr-TR" b="1" dirty="0" smtClean="0"/>
              <a:t>çağrıldığı yere </a:t>
            </a:r>
            <a:r>
              <a:rPr lang="tr-TR" dirty="0" smtClean="0"/>
              <a:t>geri döner.</a:t>
            </a:r>
          </a:p>
          <a:p>
            <a:pPr lvl="1"/>
            <a:r>
              <a:rPr lang="tr-TR" dirty="0" smtClean="0"/>
              <a:t>Değer döndüren bir metot ise </a:t>
            </a:r>
            <a:r>
              <a:rPr lang="tr-TR" dirty="0" err="1" smtClean="0"/>
              <a:t>return</a:t>
            </a:r>
            <a:r>
              <a:rPr lang="tr-TR" dirty="0" smtClean="0"/>
              <a:t> kelimesinden sonraki değeri geri döndürür.</a:t>
            </a:r>
          </a:p>
          <a:p>
            <a:pPr lvl="1"/>
            <a:r>
              <a:rPr lang="tr-TR" dirty="0" smtClean="0"/>
              <a:t>Eğer dönüş değeri bir değişkene aktarılacaksa, dönüş tipi ile değişkenin tipi aynı olmalıdır!</a:t>
            </a:r>
          </a:p>
          <a:p>
            <a:pPr lvl="1"/>
            <a:r>
              <a:rPr lang="tr-TR" dirty="0" smtClean="0"/>
              <a:t>Program kaldığı yerden devam eder.</a:t>
            </a:r>
          </a:p>
          <a:p>
            <a:r>
              <a:rPr lang="tr-TR" dirty="0" smtClean="0"/>
              <a:t>Metodu çağırmak için;</a:t>
            </a:r>
            <a:br>
              <a:rPr lang="tr-TR" dirty="0" smtClean="0"/>
            </a:br>
            <a:endParaRPr lang="tr-TR" dirty="0" smtClean="0"/>
          </a:p>
          <a:p>
            <a:pPr marL="114300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[Sınıf veya Nesne Adı].</a:t>
            </a:r>
            <a:r>
              <a:rPr lang="tr-T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MetotAdi</a:t>
            </a:r>
            <a:r>
              <a:rPr lang="tr-T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parametreler</a:t>
            </a:r>
            <a:r>
              <a:rPr lang="tr-T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314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Metodu Çağırmak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11560" y="2204864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tr-T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tr-T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5;</a:t>
            </a:r>
            <a:b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alan = </a:t>
            </a:r>
            <a:r>
              <a:rPr lang="tr-T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AlanHesapla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  <a:b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(alan);</a:t>
            </a:r>
          </a:p>
          <a:p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b="1" dirty="0">
                <a:latin typeface="Courier New" panose="02070309020205020404" pitchFamily="49" charset="0"/>
                <a:cs typeface="Courier New" panose="02070309020205020404" pitchFamily="49" charset="0"/>
              </a:rPr>
              <a:t>("Program </a:t>
            </a:r>
            <a:r>
              <a:rPr lang="tr-T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sonlandi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...");</a:t>
            </a:r>
          </a:p>
          <a:p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tr-T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755576" y="450912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tr-T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AlanHesapla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kenar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tr-T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kenar </a:t>
            </a:r>
            <a:r>
              <a:rPr lang="tr-TR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kenar</a:t>
            </a:r>
            <a:r>
              <a:rPr lang="tr-TR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tr-T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tr-T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Dirsek Bağlayıcısı 6"/>
          <p:cNvCxnSpPr/>
          <p:nvPr/>
        </p:nvCxnSpPr>
        <p:spPr>
          <a:xfrm rot="10800000" flipV="1">
            <a:off x="611560" y="2943527"/>
            <a:ext cx="2592288" cy="2027258"/>
          </a:xfrm>
          <a:prstGeom prst="bentConnector3">
            <a:avLst>
              <a:gd name="adj1" fmla="val 108255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Dirsek Bağlayıcısı 11"/>
          <p:cNvCxnSpPr/>
          <p:nvPr/>
        </p:nvCxnSpPr>
        <p:spPr>
          <a:xfrm rot="10800000">
            <a:off x="2555778" y="3499959"/>
            <a:ext cx="2088231" cy="1470826"/>
          </a:xfrm>
          <a:prstGeom prst="bentConnector3">
            <a:avLst>
              <a:gd name="adj1" fmla="val -137759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78097" y="271492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</a:t>
            </a:r>
            <a:endParaRPr lang="tr-TR" b="1" dirty="0"/>
          </a:p>
        </p:txBody>
      </p:sp>
      <p:sp>
        <p:nvSpPr>
          <p:cNvPr id="26" name="Oval 25"/>
          <p:cNvSpPr/>
          <p:nvPr/>
        </p:nvSpPr>
        <p:spPr>
          <a:xfrm>
            <a:off x="7236296" y="329382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2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590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Hazır Bazı 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Console.Write</a:t>
            </a:r>
            <a:r>
              <a:rPr lang="tr-TR" b="1" dirty="0" smtClean="0"/>
              <a:t>(parametre) :</a:t>
            </a:r>
            <a:r>
              <a:rPr lang="tr-TR" dirty="0" smtClean="0"/>
              <a:t> Değer döndürmeyen, statik bir metottur. Konsol ekranına verilen parametreleri yazar.</a:t>
            </a:r>
          </a:p>
          <a:p>
            <a:r>
              <a:rPr lang="tr-TR" b="1" dirty="0" err="1" smtClean="0"/>
              <a:t>Console.WriteLine</a:t>
            </a:r>
            <a:r>
              <a:rPr lang="tr-TR" b="1" dirty="0" smtClean="0"/>
              <a:t>(parametre) : </a:t>
            </a:r>
            <a:r>
              <a:rPr lang="tr-TR" dirty="0" smtClean="0"/>
              <a:t>Değer döndürmeyen, statik bir metottur.  Konsol ekranına verilen parametreleri yazar. Write() metodundan farklı olarak; yazma işleminden sonra imleci bir alt satıra geçirir.</a:t>
            </a:r>
          </a:p>
          <a:p>
            <a:r>
              <a:rPr lang="tr-TR" b="1" dirty="0" err="1" smtClean="0"/>
              <a:t>Console.ReadLine</a:t>
            </a:r>
            <a:r>
              <a:rPr lang="tr-TR" b="1" dirty="0" smtClean="0"/>
              <a:t>() : </a:t>
            </a:r>
            <a:r>
              <a:rPr lang="tr-TR" dirty="0" err="1" smtClean="0"/>
              <a:t>string</a:t>
            </a:r>
            <a:r>
              <a:rPr lang="tr-TR" dirty="0" smtClean="0"/>
              <a:t> tipinde değer döndüren statik bir metottur. Programı o an için durdurup, ENTER tuşu basılana kadar girilen bütün karakterleri geri döndürür.</a:t>
            </a:r>
          </a:p>
          <a:p>
            <a:r>
              <a:rPr lang="tr-TR" b="1" dirty="0" err="1" smtClean="0"/>
              <a:t>Parse</a:t>
            </a:r>
            <a:r>
              <a:rPr lang="tr-TR" b="1" dirty="0" smtClean="0"/>
              <a:t>(parametre) :</a:t>
            </a:r>
            <a:r>
              <a:rPr lang="tr-TR" dirty="0" smtClean="0"/>
              <a:t>  </a:t>
            </a:r>
            <a:r>
              <a:rPr lang="tr-TR" dirty="0" err="1" smtClean="0"/>
              <a:t>string</a:t>
            </a:r>
            <a:r>
              <a:rPr lang="tr-TR" dirty="0" smtClean="0"/>
              <a:t> tipinde verilen değerleri, </a:t>
            </a:r>
            <a:r>
              <a:rPr lang="tr-TR" dirty="0" err="1" smtClean="0"/>
              <a:t>sayi</a:t>
            </a:r>
            <a:r>
              <a:rPr lang="tr-TR" dirty="0" smtClean="0"/>
              <a:t> formatına döndüren statik bir metottur. Tüm sayısal tiplerin kendine ait </a:t>
            </a:r>
            <a:r>
              <a:rPr lang="tr-TR" dirty="0" err="1" smtClean="0"/>
              <a:t>Parse</a:t>
            </a:r>
            <a:r>
              <a:rPr lang="tr-TR" dirty="0" smtClean="0"/>
              <a:t> metodu bulunmaktadır.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815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Metotlar basit bir anlatımla, bir grup ifadenin tek bir isim altında tanımlanmasıdır.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Metotlar sınıfların (</a:t>
            </a:r>
            <a:r>
              <a:rPr lang="tr-TR" i="1" dirty="0" err="1" smtClean="0"/>
              <a:t>class</a:t>
            </a:r>
            <a:r>
              <a:rPr lang="tr-TR" dirty="0" smtClean="0"/>
              <a:t>) içinde tanımlanırlar.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Her C# programı en az bir metot içermelidir.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C# Windows  ve Konsol uygulamalarının  çalışmaları için </a:t>
            </a:r>
            <a:r>
              <a:rPr lang="tr-TR" b="1" dirty="0" smtClean="0"/>
              <a:t>Main() </a:t>
            </a:r>
            <a:r>
              <a:rPr lang="tr-TR" dirty="0" smtClean="0"/>
              <a:t>metodu gereklidir.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Önceki örneklerde kullandığımız </a:t>
            </a:r>
            <a:r>
              <a:rPr lang="tr-TR" b="1" dirty="0" err="1" smtClean="0"/>
              <a:t>WriteLine</a:t>
            </a:r>
            <a:r>
              <a:rPr lang="tr-TR" b="1" dirty="0" smtClean="0"/>
              <a:t>( ), Write( ), </a:t>
            </a:r>
            <a:r>
              <a:rPr lang="tr-TR" b="1" dirty="0" err="1" smtClean="0"/>
              <a:t>ReadLine</a:t>
            </a:r>
            <a:r>
              <a:rPr lang="tr-TR" b="1" dirty="0" smtClean="0"/>
              <a:t>( ), </a:t>
            </a:r>
            <a:r>
              <a:rPr lang="tr-TR" b="1" dirty="0" err="1" smtClean="0"/>
              <a:t>Sqrt</a:t>
            </a:r>
            <a:r>
              <a:rPr lang="tr-TR" b="1" dirty="0" smtClean="0"/>
              <a:t>( )  </a:t>
            </a:r>
            <a:r>
              <a:rPr lang="tr-TR" dirty="0" smtClean="0"/>
              <a:t>birer metotturlar.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075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Metodu Çağırmak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Aynı sınıf içindeki statik metotlar sadece metot adı ile çağrılırlar.</a:t>
            </a:r>
          </a:p>
          <a:p>
            <a:r>
              <a:rPr lang="tr-TR" dirty="0" smtClean="0"/>
              <a:t>Farklı sınıftaki statik metotları çağırmak için sınıf adı  kullanılır.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Console.ReadLine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 smtClean="0"/>
              <a:t>Farklı isim uzayındaki bir metodu çağırabilmek için isim uzayı ve sınıf adı yazılır. Veya </a:t>
            </a:r>
            <a:r>
              <a:rPr lang="tr-TR" dirty="0" err="1" smtClean="0"/>
              <a:t>using</a:t>
            </a:r>
            <a:r>
              <a:rPr lang="tr-TR" dirty="0" smtClean="0"/>
              <a:t> kelimesi ile o isim uzayına referans verilir.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System.Console.ReadLine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68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Matematiksel 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Math.Abs</a:t>
            </a:r>
            <a:r>
              <a:rPr lang="tr-TR" b="1" dirty="0" smtClean="0"/>
              <a:t> : </a:t>
            </a:r>
            <a:r>
              <a:rPr lang="tr-TR" dirty="0" smtClean="0"/>
              <a:t>Verilen sayının mutlak değerini verir.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Math.Abs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(-15);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C00000"/>
                </a:solidFill>
              </a:rPr>
              <a:t>15</a:t>
            </a:r>
            <a:r>
              <a:rPr lang="tr-TR" dirty="0" smtClean="0"/>
              <a:t> değerini verir. 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Math.Ceiling</a:t>
            </a:r>
            <a:r>
              <a:rPr lang="tr-TR" b="1" dirty="0" smtClean="0"/>
              <a:t> : </a:t>
            </a:r>
            <a:r>
              <a:rPr lang="tr-TR" dirty="0" smtClean="0"/>
              <a:t>Verilen </a:t>
            </a:r>
            <a:r>
              <a:rPr lang="tr-TR" dirty="0" err="1" smtClean="0"/>
              <a:t>ondalıklı</a:t>
            </a:r>
            <a:r>
              <a:rPr lang="tr-TR" dirty="0" smtClean="0"/>
              <a:t> sayıya en yakın büyük veya eşit tamsayıyı verir.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Math.Ceiling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(88.12);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C00000"/>
                </a:solidFill>
              </a:rPr>
              <a:t>89</a:t>
            </a:r>
            <a:r>
              <a:rPr lang="tr-TR" dirty="0" smtClean="0"/>
              <a:t> </a:t>
            </a:r>
            <a:r>
              <a:rPr lang="tr-TR" dirty="0"/>
              <a:t>değerini verir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Math.Floor</a:t>
            </a:r>
            <a:r>
              <a:rPr lang="tr-TR" b="1" dirty="0" smtClean="0"/>
              <a:t> : </a:t>
            </a:r>
            <a:r>
              <a:rPr lang="tr-TR" dirty="0" smtClean="0"/>
              <a:t>Verilen </a:t>
            </a:r>
            <a:r>
              <a:rPr lang="tr-TR" dirty="0" err="1" smtClean="0"/>
              <a:t>ondalıklı</a:t>
            </a:r>
            <a:r>
              <a:rPr lang="tr-TR" dirty="0" smtClean="0"/>
              <a:t> sayıya en yakın küçük veya eşit tamsayıyı verir.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(88.12);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C00000"/>
                </a:solidFill>
              </a:rPr>
              <a:t>88</a:t>
            </a:r>
            <a:r>
              <a:rPr lang="tr-TR" dirty="0" smtClean="0"/>
              <a:t> değerini </a:t>
            </a:r>
            <a:r>
              <a:rPr lang="tr-TR" dirty="0"/>
              <a:t>verir.</a:t>
            </a:r>
          </a:p>
        </p:txBody>
      </p:sp>
    </p:spTree>
    <p:extLst>
      <p:ext uri="{BB962C8B-B14F-4D97-AF65-F5344CB8AC3E}">
        <p14:creationId xmlns:p14="http://schemas.microsoft.com/office/powerpoint/2010/main" val="3781062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Matematiksel 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Math.Max</a:t>
            </a:r>
            <a:r>
              <a:rPr lang="tr-TR" b="1" dirty="0" smtClean="0"/>
              <a:t> : </a:t>
            </a:r>
            <a:r>
              <a:rPr lang="tr-TR" dirty="0" smtClean="0"/>
              <a:t>Verilen iki sayıdan büyük olanını verir.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Math.Max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(87,13);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C00000"/>
                </a:solidFill>
              </a:rPr>
              <a:t>87</a:t>
            </a:r>
            <a:r>
              <a:rPr lang="tr-TR" dirty="0" smtClean="0"/>
              <a:t> </a:t>
            </a:r>
            <a:r>
              <a:rPr lang="tr-TR" dirty="0"/>
              <a:t>değerini verir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Math.Min</a:t>
            </a:r>
            <a:r>
              <a:rPr lang="tr-TR" b="1" dirty="0" smtClean="0"/>
              <a:t> : </a:t>
            </a:r>
            <a:r>
              <a:rPr lang="tr-TR" dirty="0" smtClean="0"/>
              <a:t>Verilen iki sayıdan küçük olanını verir.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Math.Min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(87,13);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C00000"/>
                </a:solidFill>
              </a:rPr>
              <a:t>13</a:t>
            </a:r>
            <a:r>
              <a:rPr lang="tr-TR" dirty="0" smtClean="0"/>
              <a:t> </a:t>
            </a:r>
            <a:r>
              <a:rPr lang="tr-TR" dirty="0"/>
              <a:t>değerini verir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Math.Pow</a:t>
            </a:r>
            <a:r>
              <a:rPr lang="tr-TR" b="1" dirty="0" smtClean="0"/>
              <a:t> : </a:t>
            </a:r>
            <a:r>
              <a:rPr lang="tr-TR" dirty="0" smtClean="0"/>
              <a:t>Bir sayının verilen sayı ile üssünü alır. Geri dönüş değeri </a:t>
            </a:r>
            <a:r>
              <a:rPr lang="tr-TR" dirty="0" err="1" smtClean="0"/>
              <a:t>double</a:t>
            </a:r>
            <a:r>
              <a:rPr lang="tr-TR" dirty="0" smtClean="0"/>
              <a:t> olmalıdır.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(5,3);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C00000"/>
                </a:solidFill>
              </a:rPr>
              <a:t>125</a:t>
            </a:r>
            <a:r>
              <a:rPr lang="tr-TR" dirty="0" smtClean="0"/>
              <a:t> </a:t>
            </a:r>
            <a:r>
              <a:rPr lang="tr-TR" dirty="0"/>
              <a:t>değerini verir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pPr marL="11430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3401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Matematiksel 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/>
              <a:t>Math.Round</a:t>
            </a:r>
            <a:r>
              <a:rPr lang="tr-TR" b="1" dirty="0"/>
              <a:t> : </a:t>
            </a:r>
            <a:r>
              <a:rPr lang="tr-TR" dirty="0"/>
              <a:t>Bir sayıyı  verilen basamak sayısına kadar yuvarlar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Math.Round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(87.982276,4);</a:t>
            </a:r>
            <a:r>
              <a:rPr lang="tr-TR" dirty="0"/>
              <a:t>  </a:t>
            </a:r>
            <a:r>
              <a:rPr lang="tr-TR" dirty="0">
                <a:solidFill>
                  <a:srgbClr val="C00000"/>
                </a:solidFill>
              </a:rPr>
              <a:t>87.9823</a:t>
            </a:r>
            <a:r>
              <a:rPr lang="tr-TR" dirty="0"/>
              <a:t> değerini verir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b="1" dirty="0" smtClean="0"/>
          </a:p>
          <a:p>
            <a:r>
              <a:rPr lang="tr-TR" b="1" dirty="0" err="1" smtClean="0"/>
              <a:t>Math.Sin</a:t>
            </a:r>
            <a:r>
              <a:rPr lang="tr-TR" b="1" dirty="0" smtClean="0"/>
              <a:t>: </a:t>
            </a:r>
            <a:r>
              <a:rPr lang="tr-TR" dirty="0"/>
              <a:t>V</a:t>
            </a:r>
            <a:r>
              <a:rPr lang="tr-TR" dirty="0" smtClean="0"/>
              <a:t>erilen açının sin değerini verir.</a:t>
            </a:r>
          </a:p>
          <a:p>
            <a:endParaRPr lang="tr-TR" dirty="0" smtClean="0"/>
          </a:p>
          <a:p>
            <a:r>
              <a:rPr lang="tr-TR" b="1" dirty="0" err="1" smtClean="0"/>
              <a:t>Math.Sqrt</a:t>
            </a:r>
            <a:r>
              <a:rPr lang="tr-TR" b="1" dirty="0" smtClean="0"/>
              <a:t> </a:t>
            </a:r>
            <a:r>
              <a:rPr lang="tr-TR" b="1" dirty="0"/>
              <a:t>: </a:t>
            </a:r>
            <a:r>
              <a:rPr lang="tr-TR" dirty="0"/>
              <a:t>Verilen </a:t>
            </a:r>
            <a:r>
              <a:rPr lang="tr-TR" dirty="0" smtClean="0"/>
              <a:t>sayını </a:t>
            </a:r>
            <a:r>
              <a:rPr lang="tr-TR" smtClean="0"/>
              <a:t>karekökünü verir.</a:t>
            </a:r>
            <a:br>
              <a:rPr lang="tr-TR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(25);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C00000"/>
                </a:solidFill>
              </a:rPr>
              <a:t>5</a:t>
            </a:r>
            <a:r>
              <a:rPr lang="tr-TR" dirty="0" smtClean="0"/>
              <a:t> </a:t>
            </a:r>
            <a:r>
              <a:rPr lang="tr-TR" dirty="0"/>
              <a:t>değerini verir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Math.Tan</a:t>
            </a:r>
            <a:r>
              <a:rPr lang="tr-TR" b="1" dirty="0" smtClean="0"/>
              <a:t>: </a:t>
            </a:r>
            <a:r>
              <a:rPr lang="tr-TR" dirty="0"/>
              <a:t>Verilen açının </a:t>
            </a:r>
            <a:r>
              <a:rPr lang="tr-TR" dirty="0" smtClean="0"/>
              <a:t>tan. değerini </a:t>
            </a:r>
            <a:r>
              <a:rPr lang="tr-TR" dirty="0"/>
              <a:t>verir.</a:t>
            </a:r>
          </a:p>
          <a:p>
            <a:pPr marL="114300" indent="0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0158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Ekrana alt alta 4 tane film adı </a:t>
            </a:r>
            <a:r>
              <a:rPr lang="tr-TR" u="sng" dirty="0" smtClean="0"/>
              <a:t>yazan</a:t>
            </a:r>
            <a:r>
              <a:rPr lang="tr-TR" dirty="0" smtClean="0"/>
              <a:t> Filmler isminde statik bir metot yazınız.</a:t>
            </a:r>
            <a:br>
              <a:rPr lang="tr-TR" dirty="0" smtClean="0"/>
            </a:br>
            <a:endParaRPr lang="tr-TR" sz="2000" dirty="0" smtClean="0"/>
          </a:p>
          <a:p>
            <a:r>
              <a:rPr lang="tr-TR" dirty="0" err="1" smtClean="0"/>
              <a:t>BilgiOku</a:t>
            </a:r>
            <a:r>
              <a:rPr lang="tr-TR" dirty="0" smtClean="0"/>
              <a:t> isminde bir metot yazınız. Bu metot parametre aldığı metni ekrana yazarak, kullanıcıdan veri girmesini istemeli ve aldığı veriyi geri döndürmelidir.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Programa iki sayı girildiğinde büyük sayıyı ve küçük sayıyı ekrana yazan programı </a:t>
            </a:r>
            <a:r>
              <a:rPr lang="tr-TR" smtClean="0"/>
              <a:t>yazınız.</a:t>
            </a:r>
            <a:br>
              <a:rPr lang="tr-TR" smtClean="0"/>
            </a:br>
            <a:endParaRPr lang="tr-TR" dirty="0" smtClean="0"/>
          </a:p>
          <a:p>
            <a:r>
              <a:rPr lang="tr-TR" dirty="0" smtClean="0"/>
              <a:t>Programa 4 sayı girildiğinde en büyüğü bulan programı yazınız.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62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2204864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 ) </a:t>
            </a:r>
            <a:b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("Merhaba Dünya</a:t>
            </a: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!");</a:t>
            </a:r>
          </a:p>
          <a:p>
            <a:endParaRPr lang="tr-T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tr-T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Dikdörtgen Belirtme Çizgisi 8"/>
          <p:cNvSpPr/>
          <p:nvPr/>
        </p:nvSpPr>
        <p:spPr>
          <a:xfrm>
            <a:off x="539552" y="1124744"/>
            <a:ext cx="1800200" cy="612648"/>
          </a:xfrm>
          <a:prstGeom prst="wedgeRectCallout">
            <a:avLst>
              <a:gd name="adj1" fmla="val 32270"/>
              <a:gd name="adj2" fmla="val 123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Tanımlayıcılar</a:t>
            </a:r>
            <a:endParaRPr lang="tr-TR" dirty="0"/>
          </a:p>
        </p:txBody>
      </p:sp>
      <p:sp>
        <p:nvSpPr>
          <p:cNvPr id="10" name="Dikdörtgen Belirtme Çizgisi 9"/>
          <p:cNvSpPr/>
          <p:nvPr/>
        </p:nvSpPr>
        <p:spPr>
          <a:xfrm>
            <a:off x="507620" y="1124744"/>
            <a:ext cx="1832132" cy="612648"/>
          </a:xfrm>
          <a:prstGeom prst="wedgeRectCallout">
            <a:avLst>
              <a:gd name="adj1" fmla="val -21589"/>
              <a:gd name="adj2" fmla="val 109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Tanımlayıcılar</a:t>
            </a:r>
            <a:endParaRPr lang="tr-TR" dirty="0"/>
          </a:p>
        </p:txBody>
      </p:sp>
      <p:sp>
        <p:nvSpPr>
          <p:cNvPr id="11" name="Dikdörtgen Belirtme Çizgisi 10"/>
          <p:cNvSpPr/>
          <p:nvPr/>
        </p:nvSpPr>
        <p:spPr>
          <a:xfrm>
            <a:off x="2627784" y="1124744"/>
            <a:ext cx="1440160" cy="612648"/>
          </a:xfrm>
          <a:prstGeom prst="wedgeRectCallout">
            <a:avLst>
              <a:gd name="adj1" fmla="val -8712"/>
              <a:gd name="adj2" fmla="val 116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Dönüş Tipi</a:t>
            </a:r>
            <a:endParaRPr lang="tr-TR" dirty="0"/>
          </a:p>
        </p:txBody>
      </p:sp>
      <p:sp>
        <p:nvSpPr>
          <p:cNvPr id="12" name="Dikdörtgen Belirtme Çizgisi 11"/>
          <p:cNvSpPr/>
          <p:nvPr/>
        </p:nvSpPr>
        <p:spPr>
          <a:xfrm>
            <a:off x="4427984" y="1124744"/>
            <a:ext cx="1440160" cy="612648"/>
          </a:xfrm>
          <a:prstGeom prst="wedgeRectCallout">
            <a:avLst>
              <a:gd name="adj1" fmla="val -44307"/>
              <a:gd name="adj2" fmla="val 128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Metot Adı</a:t>
            </a:r>
            <a:endParaRPr lang="tr-TR" dirty="0"/>
          </a:p>
        </p:txBody>
      </p:sp>
      <p:sp>
        <p:nvSpPr>
          <p:cNvPr id="13" name="Dikdörtgen Belirtme Çizgisi 12"/>
          <p:cNvSpPr/>
          <p:nvPr/>
        </p:nvSpPr>
        <p:spPr>
          <a:xfrm>
            <a:off x="5580112" y="2649880"/>
            <a:ext cx="1440160" cy="612648"/>
          </a:xfrm>
          <a:prstGeom prst="wedgeRectCallout">
            <a:avLst>
              <a:gd name="adj1" fmla="val -93370"/>
              <a:gd name="adj2" fmla="val -59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Parametreler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2204864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 ) </a:t>
            </a:r>
            <a:b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("Merhaba Dünya</a:t>
            </a: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!");</a:t>
            </a:r>
          </a:p>
          <a:p>
            <a:endParaRPr lang="tr-T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tr-T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Dikdörtgen Belirtme Çizgisi 8"/>
          <p:cNvSpPr/>
          <p:nvPr/>
        </p:nvSpPr>
        <p:spPr>
          <a:xfrm>
            <a:off x="539552" y="1124744"/>
            <a:ext cx="1800200" cy="612648"/>
          </a:xfrm>
          <a:prstGeom prst="wedgeRectCallout">
            <a:avLst>
              <a:gd name="adj1" fmla="val 32270"/>
              <a:gd name="adj2" fmla="val 12385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Tanımlayıcılar</a:t>
            </a:r>
            <a:endParaRPr lang="tr-TR" dirty="0"/>
          </a:p>
        </p:txBody>
      </p:sp>
      <p:sp>
        <p:nvSpPr>
          <p:cNvPr id="10" name="Dikdörtgen Belirtme Çizgisi 9"/>
          <p:cNvSpPr/>
          <p:nvPr/>
        </p:nvSpPr>
        <p:spPr>
          <a:xfrm>
            <a:off x="507620" y="1124744"/>
            <a:ext cx="1832132" cy="612648"/>
          </a:xfrm>
          <a:prstGeom prst="wedgeRectCallout">
            <a:avLst>
              <a:gd name="adj1" fmla="val -21589"/>
              <a:gd name="adj2" fmla="val 10911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Tanımlayıcılar</a:t>
            </a:r>
            <a:endParaRPr lang="tr-TR" dirty="0"/>
          </a:p>
        </p:txBody>
      </p:sp>
      <p:sp>
        <p:nvSpPr>
          <p:cNvPr id="11" name="Dikdörtgen Belirtme Çizgisi 10"/>
          <p:cNvSpPr/>
          <p:nvPr/>
        </p:nvSpPr>
        <p:spPr>
          <a:xfrm>
            <a:off x="2627784" y="1124744"/>
            <a:ext cx="1440160" cy="612648"/>
          </a:xfrm>
          <a:prstGeom prst="wedgeRectCallout">
            <a:avLst>
              <a:gd name="adj1" fmla="val -8712"/>
              <a:gd name="adj2" fmla="val 116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Dönüş Tipi</a:t>
            </a:r>
            <a:endParaRPr lang="tr-TR" dirty="0"/>
          </a:p>
        </p:txBody>
      </p:sp>
      <p:sp>
        <p:nvSpPr>
          <p:cNvPr id="12" name="Dikdörtgen Belirtme Çizgisi 11"/>
          <p:cNvSpPr/>
          <p:nvPr/>
        </p:nvSpPr>
        <p:spPr>
          <a:xfrm>
            <a:off x="4427984" y="1124744"/>
            <a:ext cx="1440160" cy="612648"/>
          </a:xfrm>
          <a:prstGeom prst="wedgeRectCallout">
            <a:avLst>
              <a:gd name="adj1" fmla="val -44307"/>
              <a:gd name="adj2" fmla="val 128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Metot Adı</a:t>
            </a:r>
            <a:endParaRPr lang="tr-TR" dirty="0"/>
          </a:p>
        </p:txBody>
      </p:sp>
      <p:sp>
        <p:nvSpPr>
          <p:cNvPr id="13" name="Dikdörtgen Belirtme Çizgisi 12"/>
          <p:cNvSpPr/>
          <p:nvPr/>
        </p:nvSpPr>
        <p:spPr>
          <a:xfrm>
            <a:off x="5580112" y="2649880"/>
            <a:ext cx="1440160" cy="612648"/>
          </a:xfrm>
          <a:prstGeom prst="wedgeRectCallout">
            <a:avLst>
              <a:gd name="adj1" fmla="val -93370"/>
              <a:gd name="adj2" fmla="val -59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Parametreler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33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Tanımlayıcılar (</a:t>
            </a:r>
            <a:r>
              <a:rPr lang="tr-TR" dirty="0" err="1" smtClean="0"/>
              <a:t>Modifiers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Tanımlayıcılar </a:t>
            </a:r>
            <a:r>
              <a:rPr lang="tr-TR" dirty="0" err="1" smtClean="0"/>
              <a:t>Metodların</a:t>
            </a:r>
            <a:r>
              <a:rPr lang="tr-TR" dirty="0" smtClean="0"/>
              <a:t> başlık kısmında bulunurlar. 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Ayrıca Sınıf (</a:t>
            </a:r>
            <a:r>
              <a:rPr lang="tr-TR" dirty="0" err="1" smtClean="0"/>
              <a:t>class</a:t>
            </a:r>
            <a:r>
              <a:rPr lang="tr-TR" dirty="0" smtClean="0"/>
              <a:t>) ve sınıf  özelliklerinin tanımında da kullanılırlar.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Tanımlayıcılar bir metodun nasıl çalışacağını ve hangi sınıf ve metotlar tarafından erişilebileceğini belirlemek için kullanılırlar.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1. Erişim (</a:t>
            </a:r>
            <a:r>
              <a:rPr lang="tr-TR" dirty="0" err="1" smtClean="0"/>
              <a:t>access</a:t>
            </a:r>
            <a:r>
              <a:rPr lang="tr-TR" dirty="0" smtClean="0"/>
              <a:t>) tanımlayıcıları ve 2. </a:t>
            </a:r>
            <a:r>
              <a:rPr lang="tr-TR" dirty="0" err="1" smtClean="0"/>
              <a:t>static</a:t>
            </a:r>
            <a:r>
              <a:rPr lang="tr-TR" dirty="0" smtClean="0"/>
              <a:t> tanımlama ayarları vardır.</a:t>
            </a:r>
          </a:p>
        </p:txBody>
      </p:sp>
    </p:spTree>
    <p:extLst>
      <p:ext uri="{BB962C8B-B14F-4D97-AF65-F5344CB8AC3E}">
        <p14:creationId xmlns:p14="http://schemas.microsoft.com/office/powerpoint/2010/main" val="15956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Erişim Tanımlayıcısı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metodun erişilebilme ayarlarını  belirlediğimiz tanımlayıcılardır.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/>
              <a:t>p</a:t>
            </a:r>
            <a:r>
              <a:rPr lang="tr-TR" b="1" dirty="0" err="1" smtClean="0"/>
              <a:t>ublic</a:t>
            </a:r>
            <a:r>
              <a:rPr lang="tr-TR" dirty="0" smtClean="0"/>
              <a:t> tanımlayıcısı metoda erişmede bir limit koymamak anlamına gelir.  Main metodunu </a:t>
            </a:r>
            <a:r>
              <a:rPr lang="tr-TR" dirty="0" err="1" smtClean="0"/>
              <a:t>public</a:t>
            </a:r>
            <a:r>
              <a:rPr lang="tr-TR" dirty="0" smtClean="0"/>
              <a:t> tanımlayarak, dışarıdan erişime olanaklı hale getirdik.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private</a:t>
            </a:r>
            <a:r>
              <a:rPr lang="tr-TR" dirty="0" smtClean="0"/>
              <a:t>  olarak tanımlanmış bir metoda ise sadece aynı sınıfta bulunan metotlar erişebilir. 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/>
              <a:t>p</a:t>
            </a:r>
            <a:r>
              <a:rPr lang="tr-TR" b="1" dirty="0" err="1" smtClean="0"/>
              <a:t>rotected</a:t>
            </a:r>
            <a:r>
              <a:rPr lang="tr-TR" dirty="0" smtClean="0"/>
              <a:t>: Sadece aynı sınıftan veya bu sınıftan türetilmiş bir sınıftan erişilebilir.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internal</a:t>
            </a:r>
            <a:r>
              <a:rPr lang="tr-TR" dirty="0" smtClean="0"/>
              <a:t> : Sadece bulunduğu projeden erişilebilir.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46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</a:t>
            </a:r>
            <a:r>
              <a:rPr lang="tr-TR" dirty="0" err="1" smtClean="0"/>
              <a:t>Static</a:t>
            </a:r>
            <a:r>
              <a:rPr lang="tr-TR" dirty="0" smtClean="0"/>
              <a:t> Tanımlayıcısı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metoda </a:t>
            </a:r>
            <a:r>
              <a:rPr lang="tr-TR" b="1" dirty="0" err="1" smtClean="0"/>
              <a:t>static</a:t>
            </a:r>
            <a:r>
              <a:rPr lang="tr-TR" dirty="0" smtClean="0"/>
              <a:t> tanımlayıcısı ekleyerek; bu metodun, içinde bulunduğu sınıfın bir örneği yaratılmadan da kullanılabilmesi sağlanır.</a:t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err="1" smtClean="0"/>
              <a:t>WriteLine</a:t>
            </a:r>
            <a:r>
              <a:rPr lang="tr-TR" dirty="0" smtClean="0"/>
              <a:t> metodunu kullanırken, Console sınıfını yaratmadan kullanabilmemiz, bu metodun </a:t>
            </a:r>
            <a:r>
              <a:rPr lang="tr-TR" b="1" dirty="0" err="1" smtClean="0"/>
              <a:t>static</a:t>
            </a:r>
            <a:r>
              <a:rPr lang="tr-TR" dirty="0" smtClean="0"/>
              <a:t> tanımlanmış olması sayesindedir.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err="1" smtClean="0"/>
              <a:t>Static</a:t>
            </a:r>
            <a:r>
              <a:rPr lang="tr-TR" dirty="0" smtClean="0"/>
              <a:t> bir </a:t>
            </a:r>
            <a:r>
              <a:rPr lang="tr-TR" dirty="0" err="1" smtClean="0"/>
              <a:t>metod</a:t>
            </a:r>
            <a:r>
              <a:rPr lang="tr-TR" dirty="0" smtClean="0"/>
              <a:t> içinden, aynı sınıfta bulunan öğelerden sadece </a:t>
            </a:r>
            <a:r>
              <a:rPr lang="tr-TR" dirty="0" err="1" smtClean="0"/>
              <a:t>static</a:t>
            </a:r>
            <a:r>
              <a:rPr lang="tr-TR" dirty="0" smtClean="0"/>
              <a:t> olarak tanımlanmış olanlara erişilebilir.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218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2204864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tr-T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 ) </a:t>
            </a:r>
            <a:b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("Merhaba Dünya</a:t>
            </a: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!");</a:t>
            </a:r>
          </a:p>
          <a:p>
            <a:endParaRPr lang="tr-T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tr-T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Dikdörtgen Belirtme Çizgisi 8"/>
          <p:cNvSpPr/>
          <p:nvPr/>
        </p:nvSpPr>
        <p:spPr>
          <a:xfrm>
            <a:off x="539552" y="1124744"/>
            <a:ext cx="1800200" cy="612648"/>
          </a:xfrm>
          <a:prstGeom prst="wedgeRectCallout">
            <a:avLst>
              <a:gd name="adj1" fmla="val 32270"/>
              <a:gd name="adj2" fmla="val 123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Tanımlayıcılar</a:t>
            </a:r>
            <a:endParaRPr lang="tr-TR" dirty="0"/>
          </a:p>
        </p:txBody>
      </p:sp>
      <p:sp>
        <p:nvSpPr>
          <p:cNvPr id="10" name="Dikdörtgen Belirtme Çizgisi 9"/>
          <p:cNvSpPr/>
          <p:nvPr/>
        </p:nvSpPr>
        <p:spPr>
          <a:xfrm>
            <a:off x="507620" y="1124744"/>
            <a:ext cx="1832132" cy="612648"/>
          </a:xfrm>
          <a:prstGeom prst="wedgeRectCallout">
            <a:avLst>
              <a:gd name="adj1" fmla="val -21589"/>
              <a:gd name="adj2" fmla="val 109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Tanımlayıcılar</a:t>
            </a:r>
            <a:endParaRPr lang="tr-TR" dirty="0"/>
          </a:p>
        </p:txBody>
      </p:sp>
      <p:sp>
        <p:nvSpPr>
          <p:cNvPr id="11" name="Dikdörtgen Belirtme Çizgisi 10"/>
          <p:cNvSpPr/>
          <p:nvPr/>
        </p:nvSpPr>
        <p:spPr>
          <a:xfrm>
            <a:off x="2627784" y="1124744"/>
            <a:ext cx="1440160" cy="612648"/>
          </a:xfrm>
          <a:prstGeom prst="wedgeRectCallout">
            <a:avLst>
              <a:gd name="adj1" fmla="val -8712"/>
              <a:gd name="adj2" fmla="val 11677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Dönüş Tipi</a:t>
            </a:r>
            <a:endParaRPr lang="tr-TR" dirty="0"/>
          </a:p>
        </p:txBody>
      </p:sp>
      <p:sp>
        <p:nvSpPr>
          <p:cNvPr id="12" name="Dikdörtgen Belirtme Çizgisi 11"/>
          <p:cNvSpPr/>
          <p:nvPr/>
        </p:nvSpPr>
        <p:spPr>
          <a:xfrm>
            <a:off x="4427984" y="1124744"/>
            <a:ext cx="1440160" cy="612648"/>
          </a:xfrm>
          <a:prstGeom prst="wedgeRectCallout">
            <a:avLst>
              <a:gd name="adj1" fmla="val -44307"/>
              <a:gd name="adj2" fmla="val 128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Metot Adı</a:t>
            </a:r>
            <a:endParaRPr lang="tr-TR" dirty="0"/>
          </a:p>
        </p:txBody>
      </p:sp>
      <p:sp>
        <p:nvSpPr>
          <p:cNvPr id="13" name="Dikdörtgen Belirtme Çizgisi 12"/>
          <p:cNvSpPr/>
          <p:nvPr/>
        </p:nvSpPr>
        <p:spPr>
          <a:xfrm>
            <a:off x="5580112" y="2649880"/>
            <a:ext cx="1440160" cy="612648"/>
          </a:xfrm>
          <a:prstGeom prst="wedgeRectCallout">
            <a:avLst>
              <a:gd name="adj1" fmla="val -93370"/>
              <a:gd name="adj2" fmla="val -59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Parametreler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3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Dönüş Tipi (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Dönüş tipi, metodun çalışması tamamlandığında geriye hangi tipte veri döneceğini belirler.</a:t>
            </a:r>
          </a:p>
          <a:p>
            <a:r>
              <a:rPr lang="tr-TR" dirty="0" smtClean="0"/>
              <a:t>Metotlar her zaman bir değer döndürmek zorunda değildir. Böyle durumlarda dönüş tipi olarak  </a:t>
            </a:r>
            <a:r>
              <a:rPr lang="tr-TR" b="1" dirty="0" err="1" smtClean="0">
                <a:solidFill>
                  <a:srgbClr val="00B0F0"/>
                </a:solidFill>
              </a:rPr>
              <a:t>void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tr-TR" dirty="0" smtClean="0"/>
              <a:t>anahtar sözcüğü yazılır.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tr-T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tr-T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BilgileriGoster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 smtClean="0"/>
              <a:t>Eğer </a:t>
            </a:r>
            <a:r>
              <a:rPr lang="tr-TR" dirty="0" err="1" smtClean="0"/>
              <a:t>void</a:t>
            </a:r>
            <a:r>
              <a:rPr lang="tr-TR" dirty="0" smtClean="0"/>
              <a:t> dışında bir dönüş tipi belirtilmişse, </a:t>
            </a:r>
            <a:r>
              <a:rPr lang="tr-TR" dirty="0" err="1" smtClean="0"/>
              <a:t>metod</a:t>
            </a:r>
            <a:r>
              <a:rPr lang="tr-TR" dirty="0" smtClean="0"/>
              <a:t> içinde </a:t>
            </a:r>
            <a:r>
              <a:rPr lang="tr-TR" b="1" dirty="0" err="1" smtClean="0"/>
              <a:t>return</a:t>
            </a:r>
            <a:r>
              <a:rPr lang="tr-TR" dirty="0" smtClean="0"/>
              <a:t> ifadesi bulunmalıdır.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tr-TR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eturn</a:t>
            </a:r>
            <a:r>
              <a:rPr lang="tr-T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[değer];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11430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48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1031</TotalTime>
  <Words>584</Words>
  <Application>Microsoft Office PowerPoint</Application>
  <PresentationFormat>Ekran Gösterisi (4:3)</PresentationFormat>
  <Paragraphs>156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</vt:lpstr>
      <vt:lpstr>Courier New</vt:lpstr>
      <vt:lpstr>Bitişiklik</vt:lpstr>
      <vt:lpstr>C# Programlama Ders 6</vt:lpstr>
      <vt:lpstr>Metotlar</vt:lpstr>
      <vt:lpstr>PowerPoint Sunusu</vt:lpstr>
      <vt:lpstr>PowerPoint Sunusu</vt:lpstr>
      <vt:lpstr>Tanımlayıcılar (Modifiers)</vt:lpstr>
      <vt:lpstr>1. Erişim Tanımlayıcısı</vt:lpstr>
      <vt:lpstr>2. Static Tanımlayıcısı</vt:lpstr>
      <vt:lpstr>PowerPoint Sunusu</vt:lpstr>
      <vt:lpstr>Dönüş Tipi (return type)</vt:lpstr>
      <vt:lpstr>Örnek : </vt:lpstr>
      <vt:lpstr>PowerPoint Sunusu</vt:lpstr>
      <vt:lpstr>Metot Adı</vt:lpstr>
      <vt:lpstr>PowerPoint Sunusu</vt:lpstr>
      <vt:lpstr>Parametreler</vt:lpstr>
      <vt:lpstr>Örnekler</vt:lpstr>
      <vt:lpstr>PowerPoint Sunusu</vt:lpstr>
      <vt:lpstr>Bir Metodu Çağırmak</vt:lpstr>
      <vt:lpstr>Bir Metodu Çağırmak</vt:lpstr>
      <vt:lpstr>Hazır Bazı Metotlar</vt:lpstr>
      <vt:lpstr>Bir Metodu Çağırmak</vt:lpstr>
      <vt:lpstr>Matematiksel Metotlar</vt:lpstr>
      <vt:lpstr>Matematiksel Metotlar</vt:lpstr>
      <vt:lpstr>Matematiksel Metotlar</vt:lpstr>
      <vt:lpstr>Alıştırmalar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Programlama Ders 2</dc:title>
  <dc:creator>Erkan Kaynak</dc:creator>
  <cp:lastModifiedBy>Erkan Kaynak</cp:lastModifiedBy>
  <cp:revision>126</cp:revision>
  <dcterms:created xsi:type="dcterms:W3CDTF">2018-10-04T06:39:22Z</dcterms:created>
  <dcterms:modified xsi:type="dcterms:W3CDTF">2022-01-13T12:57:45Z</dcterms:modified>
</cp:coreProperties>
</file>