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- Ders 7</a:t>
            </a:r>
            <a:br>
              <a:rPr lang="tr-TR" dirty="0" smtClean="0"/>
            </a:br>
            <a:r>
              <a:rPr lang="tr-TR" dirty="0" smtClean="0"/>
              <a:t>Karar Yapıları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 smtClean="0"/>
              <a:t>Öğr</a:t>
            </a:r>
            <a:r>
              <a:rPr lang="tr-TR" b="1" dirty="0" smtClean="0"/>
              <a:t>. Gör. Erkan Kaynak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…. else  Karar Yapıları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28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sz="2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boolean_ifade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None/>
            </a:pP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ifade; 	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sz="2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tr-TR" sz="2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tr-TR" sz="2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ifade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	  	//ise çalışacak olan               			//kod.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r>
              <a:rPr lang="tr-TR" sz="2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tr-TR" sz="28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tr-TR" sz="2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None/>
            </a:pPr>
            <a:r>
              <a:rPr lang="tr-T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ifade; 	</a:t>
            </a:r>
            <a:r>
              <a:rPr lang="tr-TR" sz="2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sz="2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boolean_ifade</a:t>
            </a:r>
            <a:r>
              <a:rPr lang="tr-TR" sz="2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tr-TR" sz="2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	//ise çalışacak olan               			//kod.</a:t>
            </a:r>
            <a:endParaRPr lang="tr-T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// </a:t>
            </a:r>
            <a:r>
              <a:rPr lang="tr-TR" dirty="0">
                <a:solidFill>
                  <a:srgbClr val="00B050"/>
                </a:solidFill>
              </a:rPr>
              <a:t>Öğrenci not ortalamasını </a:t>
            </a:r>
            <a:r>
              <a:rPr lang="tr-TR" dirty="0" smtClean="0">
                <a:solidFill>
                  <a:srgbClr val="00B050"/>
                </a:solidFill>
              </a:rPr>
              <a:t>girdiğinde  </a:t>
            </a:r>
            <a:r>
              <a:rPr lang="tr-TR" dirty="0">
                <a:solidFill>
                  <a:srgbClr val="00B050"/>
                </a:solidFill>
              </a:rPr>
              <a:t>dersten geçip geçmediğini </a:t>
            </a:r>
            <a:r>
              <a:rPr lang="tr-TR" dirty="0" smtClean="0">
                <a:solidFill>
                  <a:srgbClr val="00B050"/>
                </a:solidFill>
              </a:rPr>
              <a:t>yazan  </a:t>
            </a:r>
          </a:p>
          <a:p>
            <a:pPr marL="11430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// program</a:t>
            </a:r>
            <a:r>
              <a:rPr lang="tr-TR" dirty="0">
                <a:solidFill>
                  <a:srgbClr val="00B050"/>
                </a:solidFill>
              </a:rPr>
              <a:t>. </a:t>
            </a:r>
            <a:r>
              <a:rPr lang="tr-TR" dirty="0" smtClean="0">
                <a:solidFill>
                  <a:srgbClr val="00B050"/>
                </a:solidFill>
              </a:rPr>
              <a:t>Geçme </a:t>
            </a:r>
            <a:r>
              <a:rPr lang="tr-TR" dirty="0">
                <a:solidFill>
                  <a:srgbClr val="00B050"/>
                </a:solidFill>
              </a:rPr>
              <a:t>notu : 70</a:t>
            </a:r>
          </a:p>
          <a:p>
            <a:pPr marL="114300" indent="0">
              <a:buNone/>
            </a:pPr>
            <a:endParaRPr lang="tr-TR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tr-TR" dirty="0" err="1" smtClean="0">
                <a:solidFill>
                  <a:srgbClr val="00B0F0"/>
                </a:solidFill>
              </a:rPr>
              <a:t>static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err="1">
                <a:solidFill>
                  <a:srgbClr val="00B0F0"/>
                </a:solidFill>
              </a:rPr>
              <a:t>void</a:t>
            </a:r>
            <a:r>
              <a:rPr lang="tr-TR" dirty="0"/>
              <a:t> Main() {</a:t>
            </a:r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err="1"/>
              <a:t>Console.Write</a:t>
            </a:r>
            <a:r>
              <a:rPr lang="tr-TR" dirty="0"/>
              <a:t> ("Not ortalamanız : ");</a:t>
            </a:r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err="1">
                <a:solidFill>
                  <a:srgbClr val="00B0F0"/>
                </a:solidFill>
              </a:rPr>
              <a:t>int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dirty="0"/>
              <a:t>ortalama = </a:t>
            </a:r>
            <a:r>
              <a:rPr lang="tr-TR" dirty="0" err="1"/>
              <a:t>int.Parse</a:t>
            </a:r>
            <a:r>
              <a:rPr lang="tr-TR" dirty="0"/>
              <a:t>(</a:t>
            </a:r>
            <a:r>
              <a:rPr lang="tr-TR" dirty="0" err="1"/>
              <a:t>Console.ReadLine</a:t>
            </a:r>
            <a:r>
              <a:rPr lang="tr-TR" dirty="0"/>
              <a:t>());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err="1">
                <a:solidFill>
                  <a:srgbClr val="00B0F0"/>
                </a:solidFill>
              </a:rPr>
              <a:t>if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dirty="0"/>
              <a:t>(ortalama &gt; 69) {</a:t>
            </a:r>
          </a:p>
          <a:p>
            <a:pPr marL="114300" indent="0">
              <a:buNone/>
            </a:pPr>
            <a:r>
              <a:rPr lang="tr-TR" dirty="0"/>
              <a:t>		</a:t>
            </a:r>
            <a:r>
              <a:rPr lang="tr-TR" dirty="0" err="1"/>
              <a:t>Console.WriteLİne</a:t>
            </a:r>
            <a:r>
              <a:rPr lang="tr-TR" dirty="0"/>
              <a:t>("Dersten </a:t>
            </a:r>
            <a:r>
              <a:rPr lang="tr-TR" dirty="0" smtClean="0"/>
              <a:t>Geçtiniz</a:t>
            </a:r>
            <a:r>
              <a:rPr lang="tr-TR" dirty="0"/>
              <a:t>!");</a:t>
            </a:r>
          </a:p>
          <a:p>
            <a:pPr marL="114300" indent="0">
              <a:buNone/>
            </a:pPr>
            <a:r>
              <a:rPr lang="tr-TR" dirty="0"/>
              <a:t>	}</a:t>
            </a:r>
          </a:p>
          <a:p>
            <a:pPr marL="114300" indent="0">
              <a:buNone/>
            </a:pPr>
            <a:r>
              <a:rPr lang="tr-TR" dirty="0" smtClean="0"/>
              <a:t>	</a:t>
            </a:r>
            <a:r>
              <a:rPr lang="tr-TR" smtClean="0">
                <a:solidFill>
                  <a:srgbClr val="00B0F0"/>
                </a:solidFill>
              </a:rPr>
              <a:t>else </a:t>
            </a:r>
            <a:r>
              <a:rPr lang="tr-TR" smtClean="0"/>
              <a:t> </a:t>
            </a:r>
            <a:r>
              <a:rPr lang="tr-TR" dirty="0" smtClean="0"/>
              <a:t>{</a:t>
            </a:r>
          </a:p>
          <a:p>
            <a:pPr marL="114300" indent="0">
              <a:buNone/>
            </a:pPr>
            <a:r>
              <a:rPr lang="tr-TR" dirty="0"/>
              <a:t>		</a:t>
            </a:r>
            <a:r>
              <a:rPr lang="tr-TR" dirty="0" err="1"/>
              <a:t>Console.WriteLine</a:t>
            </a:r>
            <a:r>
              <a:rPr lang="tr-TR" dirty="0"/>
              <a:t>("Dersten Kaldınız...");</a:t>
            </a:r>
          </a:p>
          <a:p>
            <a:pPr marL="114300" indent="0">
              <a:buNone/>
            </a:pPr>
            <a:r>
              <a:rPr lang="tr-TR" dirty="0" smtClean="0"/>
              <a:t>	}</a:t>
            </a:r>
            <a:endParaRPr lang="tr-TR" dirty="0"/>
          </a:p>
          <a:p>
            <a:pPr marL="114300" indent="0">
              <a:buNone/>
            </a:pPr>
            <a:r>
              <a:rPr lang="tr-TR" dirty="0" smtClean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Alıştırmalar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Girilen bir sayının Pozitif veya Negatif olduğunu yazan programı yazınız.</a:t>
            </a:r>
          </a:p>
          <a:p>
            <a:r>
              <a:rPr lang="tr-TR" dirty="0" smtClean="0"/>
              <a:t>Girilen 3 sayıyı küçükten büyüğe sıralayan programı yazınız.</a:t>
            </a:r>
          </a:p>
          <a:p>
            <a:r>
              <a:rPr lang="tr-TR" dirty="0" smtClean="0"/>
              <a:t>Öğrenci Vize ve Final notlarını girdiğinde, ortalamasını ve desten başarılı olup olmadığını yazan programı yazınız.</a:t>
            </a:r>
          </a:p>
          <a:p>
            <a:r>
              <a:rPr lang="tr-TR" dirty="0" smtClean="0"/>
              <a:t>Öğrencinin Not Ortalaması girildiğinde, harf notunu yazan programı yazınız.</a:t>
            </a:r>
          </a:p>
          <a:p>
            <a:r>
              <a:rPr lang="tr-TR" dirty="0" smtClean="0"/>
              <a:t>Kullanıcı gideceği yerin adını girdiğinde, kaç TL tutacağını gösteren programı yazınız. Gideceği yer yoksa «bulunamadı» uyarısı versin.</a:t>
            </a:r>
            <a:br>
              <a:rPr lang="tr-TR" dirty="0" smtClean="0"/>
            </a:br>
            <a:r>
              <a:rPr lang="tr-TR" dirty="0" smtClean="0"/>
              <a:t>Ankara : 50 , İzmir : 90 , İstanbul : 95, Mersin : 30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0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Yapıları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tr-TR" sz="2800" dirty="0" err="1" smtClean="0"/>
              <a:t>If</a:t>
            </a:r>
            <a:r>
              <a:rPr lang="tr-TR" sz="2800" dirty="0" smtClean="0"/>
              <a:t> ( </a:t>
            </a:r>
            <a:r>
              <a:rPr lang="tr-TR" sz="2800" dirty="0" smtClean="0">
                <a:solidFill>
                  <a:srgbClr val="00B050"/>
                </a:solidFill>
              </a:rPr>
              <a:t>koşul</a:t>
            </a:r>
            <a:r>
              <a:rPr lang="tr-TR" sz="2800" dirty="0" smtClean="0"/>
              <a:t> ) </a:t>
            </a:r>
            <a:r>
              <a:rPr lang="tr-TR" sz="2800" i="1" dirty="0" smtClean="0">
                <a:solidFill>
                  <a:srgbClr val="00B050"/>
                </a:solidFill>
              </a:rPr>
              <a:t>ifade</a:t>
            </a:r>
            <a:r>
              <a:rPr lang="tr-TR" sz="2800" dirty="0" smtClean="0"/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tr-TR" sz="2800" dirty="0" err="1" smtClean="0"/>
              <a:t>If</a:t>
            </a:r>
            <a:r>
              <a:rPr lang="tr-TR" sz="2800" dirty="0" smtClean="0"/>
              <a:t> (</a:t>
            </a:r>
            <a:r>
              <a:rPr lang="tr-TR" sz="2800" dirty="0">
                <a:solidFill>
                  <a:srgbClr val="00B050"/>
                </a:solidFill>
              </a:rPr>
              <a:t>koşul</a:t>
            </a:r>
            <a:r>
              <a:rPr lang="tr-TR" sz="2800" dirty="0"/>
              <a:t> )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{</a:t>
            </a:r>
            <a:br>
              <a:rPr lang="tr-TR" sz="2800" dirty="0" smtClean="0"/>
            </a:br>
            <a:r>
              <a:rPr lang="tr-TR" sz="2800" dirty="0" smtClean="0"/>
              <a:t>	</a:t>
            </a:r>
            <a:r>
              <a:rPr lang="tr-TR" sz="2800" i="1" dirty="0" smtClean="0">
                <a:solidFill>
                  <a:srgbClr val="00B050"/>
                </a:solidFill>
              </a:rPr>
              <a:t>ifade</a:t>
            </a:r>
            <a:r>
              <a:rPr lang="tr-TR" sz="2800" dirty="0" smtClean="0"/>
              <a:t>;</a:t>
            </a:r>
            <a:br>
              <a:rPr lang="tr-TR" sz="2800" dirty="0" smtClean="0"/>
            </a:br>
            <a:r>
              <a:rPr lang="tr-TR" sz="2800" dirty="0" smtClean="0"/>
              <a:t>}</a:t>
            </a:r>
            <a:br>
              <a:rPr lang="tr-TR" sz="2800" dirty="0" smtClean="0"/>
            </a:br>
            <a:r>
              <a:rPr lang="tr-TR" sz="2800" dirty="0" smtClean="0"/>
              <a:t>else </a:t>
            </a:r>
            <a:br>
              <a:rPr lang="tr-TR" sz="2800" dirty="0" smtClean="0"/>
            </a:br>
            <a:r>
              <a:rPr lang="tr-TR" sz="2800" dirty="0" smtClean="0"/>
              <a:t>{</a:t>
            </a:r>
            <a:br>
              <a:rPr lang="tr-TR" sz="2800" dirty="0" smtClean="0"/>
            </a:br>
            <a:r>
              <a:rPr lang="tr-TR" sz="2800" dirty="0" smtClean="0"/>
              <a:t>	</a:t>
            </a:r>
            <a:r>
              <a:rPr lang="tr-TR" sz="2800" i="1" dirty="0" smtClean="0">
                <a:solidFill>
                  <a:srgbClr val="00B050"/>
                </a:solidFill>
              </a:rPr>
              <a:t>ifade</a:t>
            </a:r>
            <a:r>
              <a:rPr lang="tr-TR" sz="2800" dirty="0" smtClean="0"/>
              <a:t>;</a:t>
            </a:r>
            <a:br>
              <a:rPr lang="tr-TR" sz="2800" dirty="0" smtClean="0"/>
            </a:br>
            <a:r>
              <a:rPr lang="tr-TR" sz="2800" dirty="0" smtClean="0"/>
              <a:t>}</a:t>
            </a:r>
          </a:p>
          <a:p>
            <a:pPr marL="571500" indent="-457200">
              <a:buFont typeface="+mj-lt"/>
              <a:buAutoNum type="arabicPeriod"/>
            </a:pPr>
            <a:r>
              <a:rPr lang="tr-TR" sz="2800" b="1" dirty="0" err="1" smtClean="0"/>
              <a:t>switch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881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</a:t>
            </a:r>
            <a:r>
              <a:rPr lang="tr-TR" dirty="0" err="1" smtClean="0"/>
              <a:t>witch</a:t>
            </a:r>
            <a:r>
              <a:rPr lang="tr-TR" dirty="0" smtClean="0"/>
              <a:t> Karar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>
                <a:solidFill>
                  <a:srgbClr val="0070C0"/>
                </a:solidFill>
              </a:rPr>
              <a:t>switch</a:t>
            </a:r>
            <a:r>
              <a:rPr lang="tr-TR" sz="2800" dirty="0" smtClean="0">
                <a:solidFill>
                  <a:srgbClr val="0070C0"/>
                </a:solidFill>
              </a:rPr>
              <a:t> </a:t>
            </a:r>
            <a:r>
              <a:rPr lang="tr-TR" sz="2800" dirty="0" smtClean="0"/>
              <a:t>( değişken ) {</a:t>
            </a:r>
            <a:br>
              <a:rPr lang="tr-TR" sz="2800" dirty="0" smtClean="0"/>
            </a:br>
            <a:r>
              <a:rPr lang="tr-TR" sz="2800" dirty="0" smtClean="0"/>
              <a:t>	</a:t>
            </a:r>
            <a:r>
              <a:rPr lang="tr-TR" sz="2800" b="1" dirty="0" err="1">
                <a:solidFill>
                  <a:srgbClr val="0070C0"/>
                </a:solidFill>
              </a:rPr>
              <a:t>case</a:t>
            </a:r>
            <a:r>
              <a:rPr lang="tr-TR" sz="2800" dirty="0" smtClean="0"/>
              <a:t> deger1 : 	ifade (</a:t>
            </a:r>
            <a:r>
              <a:rPr lang="tr-TR" sz="2800" dirty="0" err="1" smtClean="0"/>
              <a:t>ler</a:t>
            </a:r>
            <a:r>
              <a:rPr lang="tr-TR" sz="2800" dirty="0" smtClean="0"/>
              <a:t>) ;</a:t>
            </a:r>
            <a:br>
              <a:rPr lang="tr-TR" sz="2800" dirty="0" smtClean="0"/>
            </a:br>
            <a:r>
              <a:rPr lang="tr-TR" sz="2800" dirty="0" smtClean="0"/>
              <a:t>		           		</a:t>
            </a:r>
            <a:r>
              <a:rPr lang="tr-TR" sz="2800" b="1" dirty="0">
                <a:solidFill>
                  <a:srgbClr val="0070C0"/>
                </a:solidFill>
              </a:rPr>
              <a:t>break</a:t>
            </a:r>
            <a:r>
              <a:rPr lang="tr-TR" sz="2800" dirty="0" smtClean="0"/>
              <a:t>;</a:t>
            </a:r>
            <a:br>
              <a:rPr lang="tr-TR" sz="2800" dirty="0" smtClean="0"/>
            </a:br>
            <a:r>
              <a:rPr lang="tr-TR" sz="2800" dirty="0" smtClean="0"/>
              <a:t>	</a:t>
            </a:r>
            <a:r>
              <a:rPr lang="tr-TR" sz="2800" b="1" dirty="0" err="1">
                <a:solidFill>
                  <a:srgbClr val="0070C0"/>
                </a:solidFill>
              </a:rPr>
              <a:t>case</a:t>
            </a:r>
            <a:r>
              <a:rPr lang="tr-TR" sz="2800" dirty="0" smtClean="0"/>
              <a:t> deger2 : 	ifade (</a:t>
            </a:r>
            <a:r>
              <a:rPr lang="tr-TR" sz="2800" dirty="0" err="1" smtClean="0"/>
              <a:t>ler</a:t>
            </a:r>
            <a:r>
              <a:rPr lang="tr-TR" sz="2800" dirty="0" smtClean="0"/>
              <a:t>);</a:t>
            </a:r>
            <a:br>
              <a:rPr lang="tr-TR" sz="2800" dirty="0" smtClean="0"/>
            </a:br>
            <a:r>
              <a:rPr lang="tr-TR" sz="2800" dirty="0" smtClean="0"/>
              <a:t>				</a:t>
            </a:r>
            <a:r>
              <a:rPr lang="tr-TR" sz="2800" b="1" dirty="0">
                <a:solidFill>
                  <a:srgbClr val="0070C0"/>
                </a:solidFill>
              </a:rPr>
              <a:t>break</a:t>
            </a:r>
            <a:r>
              <a:rPr lang="tr-TR" sz="2800" dirty="0" smtClean="0"/>
              <a:t>;</a:t>
            </a:r>
            <a:br>
              <a:rPr lang="tr-TR" sz="2800" dirty="0" smtClean="0"/>
            </a:br>
            <a:r>
              <a:rPr lang="tr-TR" sz="2800" dirty="0" smtClean="0"/>
              <a:t>	</a:t>
            </a:r>
            <a:r>
              <a:rPr lang="tr-TR" sz="2800" b="1" dirty="0" err="1">
                <a:solidFill>
                  <a:srgbClr val="0070C0"/>
                </a:solidFill>
              </a:rPr>
              <a:t>case</a:t>
            </a:r>
            <a:r>
              <a:rPr lang="tr-TR" sz="2800" dirty="0" smtClean="0"/>
              <a:t> deger3 :	ifade(</a:t>
            </a:r>
            <a:r>
              <a:rPr lang="tr-TR" sz="2800" dirty="0" err="1" smtClean="0"/>
              <a:t>ler</a:t>
            </a:r>
            <a:r>
              <a:rPr lang="tr-TR" sz="2800" dirty="0" smtClean="0"/>
              <a:t>);</a:t>
            </a:r>
            <a:br>
              <a:rPr lang="tr-TR" sz="2800" dirty="0" smtClean="0"/>
            </a:br>
            <a:r>
              <a:rPr lang="tr-TR" sz="2800" dirty="0" smtClean="0"/>
              <a:t>				</a:t>
            </a:r>
            <a:r>
              <a:rPr lang="tr-TR" sz="2800" b="1" dirty="0">
                <a:solidFill>
                  <a:srgbClr val="0070C0"/>
                </a:solidFill>
              </a:rPr>
              <a:t>break</a:t>
            </a:r>
            <a:r>
              <a:rPr lang="tr-TR" sz="2800" dirty="0" smtClean="0"/>
              <a:t>;	</a:t>
            </a:r>
          </a:p>
          <a:p>
            <a:pPr marL="114300" indent="0">
              <a:buNone/>
            </a:pPr>
            <a:r>
              <a:rPr lang="tr-TR" sz="2800" dirty="0"/>
              <a:t>	</a:t>
            </a:r>
            <a:r>
              <a:rPr lang="tr-TR" sz="2800" b="1" dirty="0" err="1">
                <a:solidFill>
                  <a:srgbClr val="0070C0"/>
                </a:solidFill>
              </a:rPr>
              <a:t>default</a:t>
            </a:r>
            <a:r>
              <a:rPr lang="tr-TR" sz="2800" dirty="0" smtClean="0"/>
              <a:t> : 		ifade(</a:t>
            </a:r>
            <a:r>
              <a:rPr lang="tr-TR" sz="2800" dirty="0" err="1" smtClean="0"/>
              <a:t>ler</a:t>
            </a:r>
            <a:r>
              <a:rPr lang="tr-TR" sz="2800" dirty="0" smtClean="0"/>
              <a:t>);</a:t>
            </a:r>
            <a:br>
              <a:rPr lang="tr-TR" sz="2800" dirty="0" smtClean="0"/>
            </a:br>
            <a:r>
              <a:rPr lang="tr-TR" sz="2800" dirty="0" smtClean="0"/>
              <a:t>				</a:t>
            </a:r>
            <a:r>
              <a:rPr lang="tr-TR" sz="2800" b="1" dirty="0">
                <a:solidFill>
                  <a:srgbClr val="0070C0"/>
                </a:solidFill>
              </a:rPr>
              <a:t>break</a:t>
            </a:r>
            <a:r>
              <a:rPr lang="tr-TR" sz="2800" dirty="0" smtClean="0"/>
              <a:t>;</a:t>
            </a:r>
            <a:br>
              <a:rPr lang="tr-TR" sz="2800" dirty="0" smtClean="0"/>
            </a:br>
            <a:r>
              <a:rPr lang="tr-TR" sz="2800" dirty="0" smtClean="0"/>
              <a:t>}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74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1 : Haftanın Günleri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tr-TR" b="1" dirty="0">
                <a:solidFill>
                  <a:srgbClr val="00B0F0"/>
                </a:solidFill>
              </a:rPr>
              <a:t>s</a:t>
            </a:r>
            <a:r>
              <a:rPr lang="en-US" b="1" dirty="0" smtClean="0">
                <a:solidFill>
                  <a:srgbClr val="00B0F0"/>
                </a:solidFill>
              </a:rPr>
              <a:t>witch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weekDay</a:t>
            </a:r>
            <a:r>
              <a:rPr lang="en-US" dirty="0"/>
              <a:t>)</a:t>
            </a:r>
          </a:p>
          <a:p>
            <a:pPr marL="114300" indent="0">
              <a:buNone/>
            </a:pPr>
            <a:r>
              <a:rPr lang="en-US" dirty="0"/>
              <a:t>{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1:</a:t>
            </a: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Pazartesi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2</a:t>
            </a:r>
            <a:r>
              <a:rPr lang="en-US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Salı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3</a:t>
            </a:r>
            <a:r>
              <a:rPr lang="en-US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err="1" smtClean="0"/>
              <a:t>Carsamba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4</a:t>
            </a:r>
            <a:r>
              <a:rPr lang="en-US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err="1" smtClean="0"/>
              <a:t>Persembe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5: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Cuma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default</a:t>
            </a:r>
            <a:r>
              <a:rPr lang="en-US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Hafta </a:t>
            </a:r>
            <a:r>
              <a:rPr lang="tr-TR" dirty="0" err="1" smtClean="0"/>
              <a:t>ici</a:t>
            </a:r>
            <a:r>
              <a:rPr lang="tr-TR" dirty="0" smtClean="0"/>
              <a:t> bir gün </a:t>
            </a:r>
            <a:r>
              <a:rPr lang="tr-TR" dirty="0" err="1" smtClean="0"/>
              <a:t>degil</a:t>
            </a:r>
            <a:r>
              <a:rPr lang="tr-TR" dirty="0" smtClean="0"/>
              <a:t>…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8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 : Plaka Kodları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tr-TR" b="1" dirty="0" err="1" smtClean="0">
                <a:solidFill>
                  <a:srgbClr val="00B0F0"/>
                </a:solidFill>
              </a:rPr>
              <a:t>string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tr-TR" dirty="0" err="1" smtClean="0"/>
              <a:t>plakaKodu</a:t>
            </a:r>
            <a:r>
              <a:rPr lang="tr-TR" dirty="0" smtClean="0"/>
              <a:t> = </a:t>
            </a:r>
            <a:r>
              <a:rPr lang="tr-TR" dirty="0" err="1" smtClean="0"/>
              <a:t>Console.ReadLine</a:t>
            </a:r>
            <a:r>
              <a:rPr lang="tr-TR" dirty="0" smtClean="0"/>
              <a:t>();</a:t>
            </a:r>
            <a:r>
              <a:rPr lang="tr-TR" b="1" dirty="0" smtClean="0">
                <a:solidFill>
                  <a:srgbClr val="00B0F0"/>
                </a:solidFill>
              </a:rPr>
              <a:t/>
            </a:r>
            <a:br>
              <a:rPr lang="tr-TR" b="1" dirty="0" smtClean="0">
                <a:solidFill>
                  <a:srgbClr val="00B0F0"/>
                </a:solidFill>
              </a:rPr>
            </a:br>
            <a:r>
              <a:rPr lang="tr-TR" b="1" dirty="0" smtClean="0">
                <a:solidFill>
                  <a:srgbClr val="00B0F0"/>
                </a:solidFill>
              </a:rPr>
              <a:t/>
            </a:r>
            <a:br>
              <a:rPr lang="tr-TR" b="1" dirty="0" smtClean="0">
                <a:solidFill>
                  <a:srgbClr val="00B0F0"/>
                </a:solidFill>
              </a:rPr>
            </a:br>
            <a:r>
              <a:rPr lang="tr-TR" b="1" dirty="0" smtClean="0">
                <a:solidFill>
                  <a:srgbClr val="00B0F0"/>
                </a:solidFill>
              </a:rPr>
              <a:t>s</a:t>
            </a:r>
            <a:r>
              <a:rPr lang="en-US" b="1" dirty="0" smtClean="0">
                <a:solidFill>
                  <a:srgbClr val="00B0F0"/>
                </a:solidFill>
              </a:rPr>
              <a:t>witch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(</a:t>
            </a:r>
            <a:r>
              <a:rPr lang="tr-TR" dirty="0" err="1" smtClean="0"/>
              <a:t>plakaKodu</a:t>
            </a:r>
            <a:r>
              <a:rPr lang="en-US" dirty="0" smtClean="0"/>
              <a:t>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{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"</a:t>
            </a:r>
            <a:r>
              <a:rPr lang="en-US" dirty="0" smtClean="0"/>
              <a:t>1</a:t>
            </a:r>
            <a:r>
              <a:rPr lang="en-US" dirty="0"/>
              <a:t>"</a:t>
            </a:r>
            <a:r>
              <a:rPr lang="en-US" dirty="0" smtClean="0"/>
              <a:t>:</a:t>
            </a: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Adana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"</a:t>
            </a:r>
            <a:r>
              <a:rPr lang="en-US" dirty="0" smtClean="0"/>
              <a:t>2</a:t>
            </a:r>
            <a:r>
              <a:rPr lang="en-US" dirty="0"/>
              <a:t>"</a:t>
            </a:r>
            <a:r>
              <a:rPr lang="en-US" dirty="0" smtClean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tr-TR" dirty="0" smtClean="0"/>
              <a:t>Adıyaman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"</a:t>
            </a:r>
            <a:r>
              <a:rPr lang="en-US" dirty="0" smtClean="0"/>
              <a:t>3</a:t>
            </a:r>
            <a:r>
              <a:rPr lang="tr-TR" dirty="0" smtClean="0"/>
              <a:t>4</a:t>
            </a:r>
            <a:r>
              <a:rPr lang="en-US" dirty="0" smtClean="0"/>
              <a:t>":</a:t>
            </a:r>
            <a:r>
              <a:rPr lang="tr-TR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İstanbul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 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35</a:t>
            </a:r>
            <a:r>
              <a:rPr lang="en-US" dirty="0" smtClean="0"/>
              <a:t>":</a:t>
            </a:r>
            <a:r>
              <a:rPr lang="tr-TR" dirty="0" smtClean="0"/>
              <a:t>	 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tr-TR" dirty="0" smtClean="0"/>
              <a:t>İzmir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  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 smtClean="0">
                <a:solidFill>
                  <a:srgbClr val="00B0F0"/>
                </a:solidFill>
              </a:rPr>
              <a:t>ase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6</a:t>
            </a:r>
            <a:r>
              <a:rPr lang="en-US" dirty="0" smtClean="0"/>
              <a:t>":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tr-TR" dirty="0" smtClean="0"/>
              <a:t>Ankara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default</a:t>
            </a:r>
            <a:r>
              <a:rPr lang="en-US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tr-TR" dirty="0" err="1" smtClean="0"/>
              <a:t>Kayıtlardabulunamadı</a:t>
            </a:r>
            <a:r>
              <a:rPr lang="tr-TR" dirty="0" smtClean="0"/>
              <a:t>….</a:t>
            </a:r>
            <a:r>
              <a:rPr lang="en-US" dirty="0"/>
              <a:t> "</a:t>
            </a:r>
            <a:r>
              <a:rPr lang="en-US" dirty="0" smtClean="0"/>
              <a:t>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1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3: Ücretler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// Ankara, Konya  : 90 TL</a:t>
            </a:r>
            <a:br>
              <a:rPr lang="tr-TR" dirty="0" smtClean="0">
                <a:solidFill>
                  <a:srgbClr val="00B050"/>
                </a:solidFill>
              </a:rPr>
            </a:br>
            <a:r>
              <a:rPr lang="tr-TR" dirty="0" smtClean="0">
                <a:solidFill>
                  <a:srgbClr val="00B050"/>
                </a:solidFill>
              </a:rPr>
              <a:t>// İstanbul, İzmir : 120 TL</a:t>
            </a:r>
            <a:br>
              <a:rPr lang="tr-TR" dirty="0" smtClean="0">
                <a:solidFill>
                  <a:srgbClr val="00B050"/>
                </a:solidFill>
              </a:rPr>
            </a:br>
            <a:r>
              <a:rPr lang="tr-TR" dirty="0" smtClean="0">
                <a:solidFill>
                  <a:srgbClr val="00B050"/>
                </a:solidFill>
              </a:rPr>
              <a:t>//Mersin, Osmaniye, Niğde : 30 TL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114300" indent="0">
              <a:buNone/>
            </a:pPr>
            <a:r>
              <a:rPr lang="tr-TR" dirty="0" err="1" smtClean="0"/>
              <a:t>Console.Write</a:t>
            </a:r>
            <a:r>
              <a:rPr lang="tr-TR" dirty="0" smtClean="0"/>
              <a:t>(</a:t>
            </a:r>
            <a:r>
              <a:rPr lang="en-US" dirty="0" smtClean="0"/>
              <a:t>"</a:t>
            </a:r>
            <a:r>
              <a:rPr lang="tr-TR" dirty="0" smtClean="0"/>
              <a:t>Gidilecek yer : </a:t>
            </a:r>
            <a:r>
              <a:rPr lang="en-US" dirty="0" smtClean="0"/>
              <a:t>"</a:t>
            </a:r>
            <a:r>
              <a:rPr lang="tr-TR" dirty="0" smtClean="0"/>
              <a:t>);</a:t>
            </a:r>
            <a:br>
              <a:rPr lang="tr-TR" dirty="0" smtClean="0"/>
            </a:br>
            <a:r>
              <a:rPr lang="tr-TR" sz="2100" b="1" dirty="0" err="1">
                <a:solidFill>
                  <a:srgbClr val="00B0F0"/>
                </a:solidFill>
              </a:rPr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sehir</a:t>
            </a:r>
            <a:r>
              <a:rPr lang="tr-TR" dirty="0" smtClean="0"/>
              <a:t> = </a:t>
            </a:r>
            <a:r>
              <a:rPr lang="tr-TR" dirty="0" err="1" smtClean="0"/>
              <a:t>Console.ReadLine</a:t>
            </a:r>
            <a:r>
              <a:rPr lang="tr-TR" dirty="0" smtClean="0"/>
              <a:t>();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>
                <a:solidFill>
                  <a:srgbClr val="00B0F0"/>
                </a:solidFill>
              </a:rPr>
              <a:t>s</a:t>
            </a:r>
            <a:r>
              <a:rPr lang="en-US" b="1" dirty="0">
                <a:solidFill>
                  <a:srgbClr val="00B0F0"/>
                </a:solidFill>
              </a:rPr>
              <a:t>witch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en-US" dirty="0"/>
              <a:t>(</a:t>
            </a:r>
            <a:r>
              <a:rPr lang="tr-TR" dirty="0" err="1"/>
              <a:t>plakaKodu</a:t>
            </a:r>
            <a:r>
              <a:rPr lang="en-US" dirty="0"/>
              <a:t>)</a:t>
            </a:r>
          </a:p>
          <a:p>
            <a:pPr marL="114300" indent="0">
              <a:buNone/>
            </a:pPr>
            <a:r>
              <a:rPr lang="en-US" dirty="0"/>
              <a:t>{</a:t>
            </a:r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Ankara</a:t>
            </a:r>
            <a:r>
              <a:rPr lang="en-US" dirty="0" smtClean="0"/>
              <a:t>":</a:t>
            </a:r>
            <a:endParaRPr lang="tr-TR" dirty="0" smtClean="0"/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Konya</a:t>
            </a:r>
            <a:r>
              <a:rPr lang="en-US" dirty="0" smtClean="0"/>
              <a:t>":</a:t>
            </a:r>
            <a:r>
              <a:rPr lang="tr-TR" dirty="0" smtClean="0"/>
              <a:t>  	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tr-TR" dirty="0" smtClean="0"/>
              <a:t>90 TL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dirty="0"/>
              <a:t>		</a:t>
            </a:r>
            <a:r>
              <a:rPr lang="en-US" b="1" dirty="0">
                <a:solidFill>
                  <a:srgbClr val="00B0F0"/>
                </a:solidFill>
              </a:rPr>
              <a:t>break</a:t>
            </a:r>
            <a:r>
              <a:rPr lang="en-US" dirty="0" smtClean="0"/>
              <a:t>;</a:t>
            </a:r>
            <a:endParaRPr lang="tr-TR" dirty="0" smtClean="0"/>
          </a:p>
          <a:p>
            <a:pPr marL="411480" lvl="1" indent="0">
              <a:buNone/>
            </a:pPr>
            <a:r>
              <a:rPr lang="tr-TR" b="1" dirty="0" smtClean="0">
                <a:solidFill>
                  <a:srgbClr val="00B0F0"/>
                </a:solidFill>
              </a:rPr>
              <a:t>	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İstanbul</a:t>
            </a:r>
            <a:r>
              <a:rPr lang="en-US" dirty="0" smtClean="0"/>
              <a:t>":</a:t>
            </a:r>
            <a:endParaRPr lang="en-US" dirty="0"/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İzmir</a:t>
            </a:r>
            <a:r>
              <a:rPr lang="en-US" dirty="0" smtClean="0"/>
              <a:t>": </a:t>
            </a:r>
            <a:r>
              <a:rPr lang="tr-TR" dirty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/>
              <a:t>" </a:t>
            </a:r>
            <a:r>
              <a:rPr lang="tr-TR" dirty="0" smtClean="0"/>
              <a:t>120 TL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 smtClean="0"/>
              <a:t>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b="1" dirty="0" smtClean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Mersin</a:t>
            </a:r>
            <a:r>
              <a:rPr lang="en-US" dirty="0" smtClean="0"/>
              <a:t>":</a:t>
            </a:r>
            <a:endParaRPr lang="tr-TR" dirty="0" smtClean="0"/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Osmaniye</a:t>
            </a:r>
            <a:r>
              <a:rPr lang="en-US" dirty="0" smtClean="0"/>
              <a:t>":</a:t>
            </a:r>
            <a:endParaRPr lang="tr-TR" dirty="0" smtClean="0"/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00B0F0"/>
                </a:solidFill>
              </a:rPr>
              <a:t>c</a:t>
            </a:r>
            <a:r>
              <a:rPr lang="en-US" b="1" dirty="0" err="1">
                <a:solidFill>
                  <a:srgbClr val="00B0F0"/>
                </a:solidFill>
              </a:rPr>
              <a:t>ase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"</a:t>
            </a:r>
            <a:r>
              <a:rPr lang="tr-TR" dirty="0" smtClean="0"/>
              <a:t>Niğde</a:t>
            </a:r>
            <a:r>
              <a:rPr lang="en-US" dirty="0" smtClean="0"/>
              <a:t>":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 </a:t>
            </a:r>
            <a:r>
              <a:rPr lang="tr-TR" dirty="0" smtClean="0"/>
              <a:t>30 TL</a:t>
            </a:r>
            <a:r>
              <a:rPr lang="en-US" dirty="0" smtClean="0"/>
              <a:t>");</a:t>
            </a:r>
            <a:endParaRPr lang="en-US" dirty="0"/>
          </a:p>
          <a:p>
            <a:pPr marL="411480" lvl="1" indent="0">
              <a:buNone/>
            </a:pPr>
            <a:r>
              <a:rPr lang="tr-TR" dirty="0" smtClean="0"/>
              <a:t>	</a:t>
            </a:r>
            <a:r>
              <a:rPr lang="tr-TR" dirty="0"/>
              <a:t>		 </a:t>
            </a:r>
            <a:r>
              <a:rPr lang="en-US" b="1" dirty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default</a:t>
            </a:r>
            <a:r>
              <a:rPr lang="en-US" dirty="0"/>
              <a:t>: </a:t>
            </a: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</a:t>
            </a:r>
            <a:r>
              <a:rPr lang="tr-TR" dirty="0" smtClean="0"/>
              <a:t>Kayıt bulunamadı….</a:t>
            </a:r>
            <a:r>
              <a:rPr lang="en-US" dirty="0" smtClean="0"/>
              <a:t> </a:t>
            </a:r>
            <a:r>
              <a:rPr lang="en-US" dirty="0"/>
              <a:t>");</a:t>
            </a:r>
          </a:p>
          <a:p>
            <a:pPr marL="411480" lvl="1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break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}</a:t>
            </a:r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23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Boolean</a:t>
            </a:r>
            <a:r>
              <a:rPr lang="tr-TR" dirty="0" smtClean="0"/>
              <a:t> Veri Tipi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bool</a:t>
            </a:r>
            <a:r>
              <a:rPr lang="tr-TR" sz="2800" dirty="0" smtClean="0"/>
              <a:t> veri tipindeki değişkenler sadece </a:t>
            </a:r>
            <a:r>
              <a:rPr lang="tr-TR" sz="2800" b="1" dirty="0" err="1" smtClean="0"/>
              <a:t>true</a:t>
            </a:r>
            <a:r>
              <a:rPr lang="tr-TR" sz="2800" dirty="0" smtClean="0"/>
              <a:t> veya </a:t>
            </a:r>
            <a:r>
              <a:rPr lang="tr-TR" sz="2800" b="1" dirty="0" err="1" smtClean="0"/>
              <a:t>false</a:t>
            </a:r>
            <a:r>
              <a:rPr lang="tr-TR" sz="2800" dirty="0" smtClean="0"/>
              <a:t> değerini alırlar.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tr-TR" sz="2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sigaraKullanimi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8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tr-TR" sz="2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dersKayit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 smtClean="0"/>
          </a:p>
          <a:p>
            <a:r>
              <a:rPr lang="tr-TR" sz="2800" dirty="0" err="1" smtClean="0"/>
              <a:t>Boolean</a:t>
            </a:r>
            <a:r>
              <a:rPr lang="tr-TR" sz="2800" dirty="0" smtClean="0"/>
              <a:t> değişkenler </a:t>
            </a:r>
            <a:r>
              <a:rPr lang="tr-TR" sz="2800" b="1" dirty="0" smtClean="0"/>
              <a:t>karar yapıları </a:t>
            </a:r>
            <a:r>
              <a:rPr lang="tr-TR" sz="2800" dirty="0" smtClean="0"/>
              <a:t>ve </a:t>
            </a:r>
            <a:r>
              <a:rPr lang="tr-TR" sz="2800" b="1" dirty="0" smtClean="0"/>
              <a:t>döngülerde</a:t>
            </a:r>
            <a:r>
              <a:rPr lang="tr-TR" sz="2800" dirty="0" smtClean="0"/>
              <a:t> karar mekanizması olarak kullanılırlar.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9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Boolean</a:t>
            </a:r>
            <a:r>
              <a:rPr lang="tr-TR" dirty="0" smtClean="0"/>
              <a:t> İfadeler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Boolean</a:t>
            </a:r>
            <a:r>
              <a:rPr lang="tr-TR" sz="2400" dirty="0" smtClean="0"/>
              <a:t> ifade; sonucu </a:t>
            </a:r>
            <a:r>
              <a:rPr lang="tr-TR" sz="2400" dirty="0" err="1" smtClean="0"/>
              <a:t>bool</a:t>
            </a:r>
            <a:r>
              <a:rPr lang="tr-TR" sz="2400" dirty="0" smtClean="0"/>
              <a:t> veri tipinde olan ifadelerdir.</a:t>
            </a:r>
          </a:p>
          <a:p>
            <a:r>
              <a:rPr lang="tr-TR" sz="2400" dirty="0" smtClean="0"/>
              <a:t>İfade içerisinde karşılaştırma operatörleri kullanılarak sonucu </a:t>
            </a:r>
            <a:r>
              <a:rPr lang="tr-TR" sz="2400" b="1" dirty="0" err="1" smtClean="0"/>
              <a:t>true</a:t>
            </a:r>
            <a:r>
              <a:rPr lang="tr-TR" sz="2400" dirty="0" smtClean="0"/>
              <a:t> veya </a:t>
            </a:r>
            <a:r>
              <a:rPr lang="tr-TR" sz="2400" b="1" dirty="0" err="1" smtClean="0"/>
              <a:t>false</a:t>
            </a:r>
            <a:r>
              <a:rPr lang="tr-TR" sz="2400" dirty="0" smtClean="0"/>
              <a:t> verecek bir karşılaştırma işlemi yapılır.</a:t>
            </a:r>
          </a:p>
          <a:p>
            <a:r>
              <a:rPr lang="tr-TR" sz="2400" dirty="0" smtClean="0"/>
              <a:t>Karar yapıları ve döngülerde genellikle </a:t>
            </a:r>
            <a:r>
              <a:rPr lang="tr-TR" sz="2400" dirty="0" err="1" smtClean="0"/>
              <a:t>bool</a:t>
            </a:r>
            <a:r>
              <a:rPr lang="tr-TR" sz="2400" dirty="0" smtClean="0"/>
              <a:t> değişken yerine </a:t>
            </a:r>
            <a:r>
              <a:rPr lang="tr-TR" sz="2400" dirty="0" err="1" smtClean="0"/>
              <a:t>boolean</a:t>
            </a:r>
            <a:r>
              <a:rPr lang="tr-TR" sz="2400" dirty="0" smtClean="0"/>
              <a:t> ifadeler kullanılır.</a:t>
            </a:r>
          </a:p>
          <a:p>
            <a:endParaRPr lang="tr-TR" sz="2400" dirty="0"/>
          </a:p>
          <a:p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 &gt; 40); </a:t>
            </a:r>
            <a:r>
              <a:rPr lang="tr-TR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sz="2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tr-TR" sz="24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(30 &gt;= 10); </a:t>
            </a:r>
            <a:r>
              <a:rPr lang="tr-TR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sz="2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tr-TR" sz="2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386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Karşılaştırma Operatörleri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38462"/>
              </p:ext>
            </p:extLst>
          </p:nvPr>
        </p:nvGraphicFramePr>
        <p:xfrm>
          <a:off x="457200" y="1600200"/>
          <a:ext cx="7620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Sembol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Tanım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==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Eşittir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!=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Eşit Değil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&gt;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Büyüktür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&lt;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Küçüktür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&gt;=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Büyük Eşit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&lt;=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Küçük Eşit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Karşılaştırma Operatörleri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305031"/>
              </p:ext>
            </p:extLst>
          </p:nvPr>
        </p:nvGraphicFramePr>
        <p:xfrm>
          <a:off x="457200" y="1600200"/>
          <a:ext cx="7620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İfade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Sonuç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( 1 == 2 )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false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( 4 != 5 )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true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( 8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dirty="0" smtClean="0"/>
                        <a:t>&gt;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dirty="0" smtClean="0"/>
                        <a:t>5 )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true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( 1 &gt; 2 )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false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‘z’  &gt;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dirty="0" smtClean="0"/>
                        <a:t> ‘a’ )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true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( 100 &gt;= 100 )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true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( 50 &lt;= 50 )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true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2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Mantıksal Operatörler	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r-TR" dirty="0" smtClean="0"/>
              <a:t>Birden fazla mantıksal ifadeyi aynı anda karşılaştırmak için kullanılırlar.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err="1" smtClean="0"/>
              <a:t>Örn</a:t>
            </a:r>
            <a:r>
              <a:rPr lang="tr-TR" dirty="0" smtClean="0"/>
              <a:t> : 18 den büyük, 50 den küçük sayılar.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(18&lt;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&lt;50) 			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//HATALI KOD!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(18&lt;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&lt;50)	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//DOĞRU KOD</a:t>
            </a:r>
          </a:p>
          <a:p>
            <a:pPr marL="114300" indent="0">
              <a:buNone/>
            </a:pPr>
            <a:endParaRPr lang="tr-TR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407744"/>
              </p:ext>
            </p:extLst>
          </p:nvPr>
        </p:nvGraphicFramePr>
        <p:xfrm>
          <a:off x="611560" y="2348880"/>
          <a:ext cx="762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&amp;&amp;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||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VEYA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!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DEĞİL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8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Mantıksal Operatörler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8661"/>
              </p:ext>
            </p:extLst>
          </p:nvPr>
        </p:nvGraphicFramePr>
        <p:xfrm>
          <a:off x="467544" y="1628800"/>
          <a:ext cx="76328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İfade1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İfade2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İfade1 &amp;&amp; İfade2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35714"/>
              </p:ext>
            </p:extLst>
          </p:nvPr>
        </p:nvGraphicFramePr>
        <p:xfrm>
          <a:off x="467544" y="4005064"/>
          <a:ext cx="76328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İfade1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İfade2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İfade1 || İfade2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 Karar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>
                <a:cs typeface="Courier New" panose="02070309020205020404" pitchFamily="49" charset="0"/>
              </a:rPr>
              <a:t>EĞER anlamına gelen karar yapısıdır.</a:t>
            </a:r>
          </a:p>
          <a:p>
            <a:r>
              <a:rPr lang="tr-TR" sz="2800" dirty="0" smtClean="0">
                <a:cs typeface="Courier New" panose="02070309020205020404" pitchFamily="49" charset="0"/>
              </a:rPr>
              <a:t>Parantez </a:t>
            </a:r>
            <a:r>
              <a:rPr lang="tr-TR" sz="2800" dirty="0" err="1" smtClean="0">
                <a:cs typeface="Courier New" panose="02070309020205020404" pitchFamily="49" charset="0"/>
              </a:rPr>
              <a:t>içideki</a:t>
            </a:r>
            <a:r>
              <a:rPr lang="tr-TR" sz="2800" dirty="0" smtClean="0">
                <a:cs typeface="Courier New" panose="02070309020205020404" pitchFamily="49" charset="0"/>
              </a:rPr>
              <a:t> ifade </a:t>
            </a:r>
            <a:r>
              <a:rPr lang="tr-TR" sz="2800" b="1" dirty="0" err="1" smtClean="0">
                <a:cs typeface="Courier New" panose="02070309020205020404" pitchFamily="49" charset="0"/>
              </a:rPr>
              <a:t>true</a:t>
            </a:r>
            <a:r>
              <a:rPr lang="tr-TR" sz="2800" dirty="0" smtClean="0">
                <a:cs typeface="Courier New" panose="02070309020205020404" pitchFamily="49" charset="0"/>
              </a:rPr>
              <a:t> sonucunu verirse, bir sonraki kod bloğu çalıştırılır. </a:t>
            </a:r>
          </a:p>
          <a:p>
            <a:r>
              <a:rPr lang="tr-TR" sz="2800" dirty="0" smtClean="0">
                <a:cs typeface="Courier New" panose="02070309020205020404" pitchFamily="49" charset="0"/>
              </a:rPr>
              <a:t>Doğru değilse, kod bloğu atlanır ve program bloktan sonraki yerden devam eder.</a:t>
            </a:r>
          </a:p>
          <a:p>
            <a:pPr marL="114300" indent="0">
              <a:buNone/>
            </a:pPr>
            <a:endParaRPr lang="tr-T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sz="28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sz="2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boolean_ifade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None/>
            </a:pP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ifade; 	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sz="2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tr-TR" sz="2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tr-TR" sz="2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ifade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tr-TR" sz="2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	  	//ise çalışacak olan               			//kod.</a:t>
            </a: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91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tr-T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dersOrtalama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89 )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tr-T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dersOrtalama</a:t>
            </a:r>
            <a:r>
              <a:rPr lang="tr-T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89 dan büyükse</a:t>
            </a:r>
            <a:br>
              <a:rPr lang="tr-T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//çalışacak olan ifadeler.</a:t>
            </a:r>
            <a:endParaRPr lang="tr-TR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gecmeNotu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"AA";</a:t>
            </a:r>
          </a:p>
          <a:p>
            <a:pPr marL="114300" indent="0">
              <a:buNone/>
            </a:pP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("Tebrikler!");</a:t>
            </a:r>
          </a:p>
          <a:p>
            <a:pPr marL="114300" indent="0">
              <a:buNone/>
            </a:pP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//Her durumda çalışacak olan ifade.</a:t>
            </a:r>
            <a:endParaRPr lang="tr-TR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("Program sonlandı...");</a:t>
            </a:r>
          </a:p>
        </p:txBody>
      </p:sp>
    </p:spTree>
    <p:extLst>
      <p:ext uri="{BB962C8B-B14F-4D97-AF65-F5344CB8AC3E}">
        <p14:creationId xmlns:p14="http://schemas.microsoft.com/office/powerpoint/2010/main" val="23052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1396</TotalTime>
  <Words>421</Words>
  <Application>Microsoft Office PowerPoint</Application>
  <PresentationFormat>Ekran Gösterisi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Courier New</vt:lpstr>
      <vt:lpstr>Bitişiklik</vt:lpstr>
      <vt:lpstr>C# - Ders 7 Karar Yapıları</vt:lpstr>
      <vt:lpstr>Boolean Veri Tipi</vt:lpstr>
      <vt:lpstr>Boolean İfadeler</vt:lpstr>
      <vt:lpstr>Karşılaştırma Operatörleri</vt:lpstr>
      <vt:lpstr>Karşılaştırma Operatörleri</vt:lpstr>
      <vt:lpstr>Mantıksal Operatörler </vt:lpstr>
      <vt:lpstr>Mantıksal Operatörler</vt:lpstr>
      <vt:lpstr>if  Karar Yapısı</vt:lpstr>
      <vt:lpstr>ÖRNEK - 1</vt:lpstr>
      <vt:lpstr>if …. else  Karar Yapıları</vt:lpstr>
      <vt:lpstr>ÖRNEK - 2</vt:lpstr>
      <vt:lpstr>Alıştırmalar</vt:lpstr>
      <vt:lpstr>Karar Yapıları</vt:lpstr>
      <vt:lpstr>switch Karar Yapısı</vt:lpstr>
      <vt:lpstr>Örnek 1 : Haftanın Günleri</vt:lpstr>
      <vt:lpstr>Örnek 2 : Plaka Kodları </vt:lpstr>
      <vt:lpstr>Örnek 3: Ücretler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Erkan Kaynak</cp:lastModifiedBy>
  <cp:revision>230</cp:revision>
  <dcterms:created xsi:type="dcterms:W3CDTF">2018-10-04T06:39:22Z</dcterms:created>
  <dcterms:modified xsi:type="dcterms:W3CDTF">2022-01-13T12:59:10Z</dcterms:modified>
</cp:coreProperties>
</file>