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13.01.2022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13.01.2022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13.01.2022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13.01.2022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13.01.2022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13.01.2022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13.01.2022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13.01.2022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13.01.2022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13.01.2022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13.01.2022</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13.01.2022</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C# Programlama Dersi</a:t>
            </a:r>
            <a:endParaRPr lang="tr-TR" dirty="0"/>
          </a:p>
        </p:txBody>
      </p:sp>
      <p:sp>
        <p:nvSpPr>
          <p:cNvPr id="3" name="Alt Başlık 2"/>
          <p:cNvSpPr>
            <a:spLocks noGrp="1"/>
          </p:cNvSpPr>
          <p:nvPr>
            <p:ph type="subTitle" idx="1"/>
          </p:nvPr>
        </p:nvSpPr>
        <p:spPr/>
        <p:txBody>
          <a:bodyPr/>
          <a:lstStyle/>
          <a:p>
            <a:r>
              <a:rPr lang="tr-TR" dirty="0" smtClean="0"/>
              <a:t>Döngüler</a:t>
            </a:r>
            <a:endParaRPr lang="tr-TR" dirty="0"/>
          </a:p>
        </p:txBody>
      </p:sp>
    </p:spTree>
    <p:extLst>
      <p:ext uri="{BB962C8B-B14F-4D97-AF65-F5344CB8AC3E}">
        <p14:creationId xmlns:p14="http://schemas.microsoft.com/office/powerpoint/2010/main" val="778821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While</a:t>
            </a:r>
            <a:r>
              <a:rPr lang="tr-TR" dirty="0" smtClean="0"/>
              <a:t> Döngüsü Örnekler</a:t>
            </a:r>
            <a:endParaRPr lang="tr-TR" dirty="0"/>
          </a:p>
        </p:txBody>
      </p:sp>
      <p:sp>
        <p:nvSpPr>
          <p:cNvPr id="3" name="İçerik Yer Tutucusu 2"/>
          <p:cNvSpPr>
            <a:spLocks noGrp="1"/>
          </p:cNvSpPr>
          <p:nvPr>
            <p:ph idx="1"/>
          </p:nvPr>
        </p:nvSpPr>
        <p:spPr/>
        <p:txBody>
          <a:bodyPr/>
          <a:lstStyle/>
          <a:p>
            <a:r>
              <a:rPr lang="tr-TR" dirty="0" smtClean="0"/>
              <a:t>1-50 arasındaki sayıları </a:t>
            </a:r>
            <a:r>
              <a:rPr lang="tr-TR" dirty="0" err="1" smtClean="0"/>
              <a:t>while</a:t>
            </a:r>
            <a:r>
              <a:rPr lang="tr-TR" dirty="0" smtClean="0"/>
              <a:t> döngüsü kullanarak ekrana yazan programı yazınız.</a:t>
            </a:r>
          </a:p>
          <a:p>
            <a:r>
              <a:rPr lang="tr-TR" dirty="0" smtClean="0"/>
              <a:t>Kullanıcı 0 veya negatif bir sayı girinceye kadar gireceği tüm sayıları toplayıp, en sonunda bulduğu toplamı ekranda gösteren programı yazınız.</a:t>
            </a:r>
          </a:p>
          <a:p>
            <a:r>
              <a:rPr lang="tr-TR" dirty="0" smtClean="0"/>
              <a:t>Kullanıcıdan rastgele iki sayının toplamını isteyen matematik toplama programı yazınız. Her cevaptan sonra doğru veya yanlış yaptığının bilgisi verilecek ve soru çözmeye devam etmek isteyip istemediği sorulacak. Devam etmek istemediğinde program sonlanacak.</a:t>
            </a:r>
            <a:endParaRPr lang="tr-TR" dirty="0"/>
          </a:p>
        </p:txBody>
      </p:sp>
    </p:spTree>
    <p:extLst>
      <p:ext uri="{BB962C8B-B14F-4D97-AF65-F5344CB8AC3E}">
        <p14:creationId xmlns:p14="http://schemas.microsoft.com/office/powerpoint/2010/main" val="102616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break Komutu</a:t>
            </a:r>
            <a:endParaRPr lang="tr-TR" dirty="0"/>
          </a:p>
        </p:txBody>
      </p:sp>
      <p:sp>
        <p:nvSpPr>
          <p:cNvPr id="3" name="İçerik Yer Tutucusu 2"/>
          <p:cNvSpPr>
            <a:spLocks noGrp="1"/>
          </p:cNvSpPr>
          <p:nvPr>
            <p:ph idx="1"/>
          </p:nvPr>
        </p:nvSpPr>
        <p:spPr/>
        <p:txBody>
          <a:bodyPr>
            <a:normAutofit fontScale="92500"/>
          </a:bodyPr>
          <a:lstStyle/>
          <a:p>
            <a:r>
              <a:rPr lang="tr-TR" dirty="0" smtClean="0"/>
              <a:t>Herhangi bir döngü çalışırken, döngünün bitmesi beklenmeden döngüden çıkmak için break komutu  kullanılır.</a:t>
            </a:r>
          </a:p>
          <a:p>
            <a:r>
              <a:rPr lang="tr-TR" dirty="0" smtClean="0"/>
              <a:t>break komutu çalıştığında kod, o an çalıştırılan döngüden çıkar ve sonraki kod bloğundan çalışmaya devam eder.</a:t>
            </a:r>
          </a:p>
          <a:p>
            <a:r>
              <a:rPr lang="tr-TR" dirty="0" smtClean="0"/>
              <a:t>Tüm döngüler için geçerlidir.</a:t>
            </a:r>
          </a:p>
          <a:p>
            <a:r>
              <a:rPr lang="tr-TR" dirty="0" smtClean="0"/>
              <a:t>Aşağıdaki </a:t>
            </a:r>
            <a:r>
              <a:rPr lang="tr-TR" dirty="0"/>
              <a:t>kod </a:t>
            </a:r>
            <a:r>
              <a:rPr lang="tr-TR" dirty="0" smtClean="0"/>
              <a:t>çalıştırıldığında </a:t>
            </a:r>
            <a:r>
              <a:rPr lang="tr-TR" dirty="0"/>
              <a:t>ekrana sadece 1 kez yazı yazacaktır.</a:t>
            </a:r>
          </a:p>
          <a:p>
            <a:pPr marL="114300" indent="0">
              <a:buNone/>
            </a:pPr>
            <a:endParaRPr lang="tr-TR" dirty="0"/>
          </a:p>
          <a:p>
            <a:pPr marL="114300" indent="0">
              <a:buNone/>
            </a:pPr>
            <a:r>
              <a:rPr lang="tr-TR" dirty="0" err="1">
                <a:latin typeface="Courier New" panose="02070309020205020404" pitchFamily="49" charset="0"/>
                <a:cs typeface="Courier New" panose="02070309020205020404" pitchFamily="49" charset="0"/>
              </a:rPr>
              <a:t>for</a:t>
            </a:r>
            <a:r>
              <a:rPr lang="tr-TR" dirty="0">
                <a:latin typeface="Courier New" panose="02070309020205020404" pitchFamily="49" charset="0"/>
                <a:cs typeface="Courier New" panose="02070309020205020404" pitchFamily="49" charset="0"/>
              </a:rPr>
              <a:t> (</a:t>
            </a:r>
            <a:r>
              <a:rPr lang="tr-TR" dirty="0" err="1">
                <a:latin typeface="Courier New" panose="02070309020205020404" pitchFamily="49" charset="0"/>
                <a:cs typeface="Courier New" panose="02070309020205020404" pitchFamily="49" charset="0"/>
              </a:rPr>
              <a:t>int</a:t>
            </a:r>
            <a:r>
              <a:rPr lang="tr-TR" dirty="0">
                <a:latin typeface="Courier New" panose="02070309020205020404" pitchFamily="49" charset="0"/>
                <a:cs typeface="Courier New" panose="02070309020205020404" pitchFamily="49" charset="0"/>
              </a:rPr>
              <a:t> i = 1; i&lt;=10; i++) </a:t>
            </a:r>
          </a:p>
          <a:p>
            <a:pPr marL="114300" indent="0">
              <a:buNone/>
            </a:pPr>
            <a:r>
              <a:rPr lang="tr-TR" dirty="0">
                <a:latin typeface="Courier New" panose="02070309020205020404" pitchFamily="49" charset="0"/>
                <a:cs typeface="Courier New" panose="02070309020205020404" pitchFamily="49" charset="0"/>
              </a:rPr>
              <a:t>{</a:t>
            </a:r>
          </a:p>
          <a:p>
            <a:pPr marL="114300" indent="0">
              <a:buNone/>
            </a:pPr>
            <a:r>
              <a:rPr lang="tr-TR" dirty="0">
                <a:latin typeface="Courier New" panose="02070309020205020404" pitchFamily="49" charset="0"/>
                <a:cs typeface="Courier New" panose="02070309020205020404" pitchFamily="49" charset="0"/>
              </a:rPr>
              <a:t>	</a:t>
            </a:r>
            <a:r>
              <a:rPr lang="tr-TR" dirty="0" err="1">
                <a:latin typeface="Courier New" panose="02070309020205020404" pitchFamily="49" charset="0"/>
                <a:cs typeface="Courier New" panose="02070309020205020404" pitchFamily="49" charset="0"/>
              </a:rPr>
              <a:t>Console.WriteLine</a:t>
            </a:r>
            <a:r>
              <a:rPr lang="tr-TR" dirty="0">
                <a:latin typeface="Courier New" panose="02070309020205020404" pitchFamily="49" charset="0"/>
                <a:cs typeface="Courier New" panose="02070309020205020404" pitchFamily="49" charset="0"/>
              </a:rPr>
              <a:t>("Döngü çalışıyor...");</a:t>
            </a:r>
          </a:p>
          <a:p>
            <a:pPr marL="114300" indent="0">
              <a:buNone/>
            </a:pPr>
            <a:r>
              <a:rPr lang="tr-TR" dirty="0">
                <a:latin typeface="Courier New" panose="02070309020205020404" pitchFamily="49" charset="0"/>
                <a:cs typeface="Courier New" panose="02070309020205020404" pitchFamily="49" charset="0"/>
              </a:rPr>
              <a:t>	break;</a:t>
            </a:r>
          </a:p>
          <a:p>
            <a:pPr marL="114300" indent="0">
              <a:buNone/>
            </a:pPr>
            <a:r>
              <a:rPr lang="tr-TR" dirty="0" smtClean="0">
                <a:latin typeface="Courier New" panose="02070309020205020404" pitchFamily="49" charset="0"/>
                <a:cs typeface="Courier New" panose="02070309020205020404" pitchFamily="49" charset="0"/>
              </a:rPr>
              <a:t>}</a:t>
            </a:r>
          </a:p>
          <a:p>
            <a:pPr marL="114300" indent="0">
              <a:buNone/>
            </a:pPr>
            <a:endParaRPr lang="tr-TR"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412941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continue</a:t>
            </a:r>
            <a:r>
              <a:rPr lang="tr-TR" dirty="0" smtClean="0"/>
              <a:t> Komutu</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Bir döngü çalışırken, o anki adımı atlayıp, bir sonraki adımdan devam ettirmek için </a:t>
            </a:r>
            <a:r>
              <a:rPr lang="tr-TR" dirty="0" err="1" smtClean="0"/>
              <a:t>continue</a:t>
            </a:r>
            <a:r>
              <a:rPr lang="tr-TR" dirty="0" smtClean="0"/>
              <a:t> komutu kullanılır.</a:t>
            </a:r>
          </a:p>
          <a:p>
            <a:r>
              <a:rPr lang="tr-TR" dirty="0" err="1" smtClean="0"/>
              <a:t>continue</a:t>
            </a:r>
            <a:r>
              <a:rPr lang="tr-TR" dirty="0" smtClean="0"/>
              <a:t> komutundan sonraki döngü adımları çalıştırılmaz ve döngü bir sonraki adıma, kod bloğunun başından başlar.</a:t>
            </a:r>
          </a:p>
          <a:p>
            <a:r>
              <a:rPr lang="tr-TR" dirty="0" smtClean="0"/>
              <a:t>Tüm döngüler için geçerlidir.</a:t>
            </a:r>
          </a:p>
          <a:p>
            <a:r>
              <a:rPr lang="tr-TR" dirty="0" smtClean="0"/>
              <a:t>Aşağıdaki kod çalıştırıldığında ekranda 10 kez «Fen Edebiyat» yazısı yazacaktır. </a:t>
            </a:r>
            <a:br>
              <a:rPr lang="tr-TR" dirty="0" smtClean="0"/>
            </a:br>
            <a:endParaRPr lang="tr-TR" dirty="0" smtClean="0"/>
          </a:p>
          <a:p>
            <a:pPr marL="114300" indent="0">
              <a:buNone/>
            </a:pPr>
            <a:r>
              <a:rPr lang="tr-TR" dirty="0" err="1">
                <a:latin typeface="Courier New" panose="02070309020205020404" pitchFamily="49" charset="0"/>
                <a:cs typeface="Courier New" panose="02070309020205020404" pitchFamily="49" charset="0"/>
              </a:rPr>
              <a:t>for</a:t>
            </a:r>
            <a:r>
              <a:rPr lang="tr-TR" dirty="0">
                <a:latin typeface="Courier New" panose="02070309020205020404" pitchFamily="49" charset="0"/>
                <a:cs typeface="Courier New" panose="02070309020205020404" pitchFamily="49" charset="0"/>
              </a:rPr>
              <a:t> (</a:t>
            </a:r>
            <a:r>
              <a:rPr lang="tr-TR" dirty="0" err="1">
                <a:latin typeface="Courier New" panose="02070309020205020404" pitchFamily="49" charset="0"/>
                <a:cs typeface="Courier New" panose="02070309020205020404" pitchFamily="49" charset="0"/>
              </a:rPr>
              <a:t>int</a:t>
            </a:r>
            <a:r>
              <a:rPr lang="tr-TR" dirty="0">
                <a:latin typeface="Courier New" panose="02070309020205020404" pitchFamily="49" charset="0"/>
                <a:cs typeface="Courier New" panose="02070309020205020404" pitchFamily="49" charset="0"/>
              </a:rPr>
              <a:t> i=0; i&lt;=10; i++) </a:t>
            </a:r>
          </a:p>
          <a:p>
            <a:pPr marL="114300" indent="0">
              <a:buNone/>
            </a:pPr>
            <a:r>
              <a:rPr lang="tr-TR" dirty="0">
                <a:latin typeface="Courier New" panose="02070309020205020404" pitchFamily="49" charset="0"/>
                <a:cs typeface="Courier New" panose="02070309020205020404" pitchFamily="49" charset="0"/>
              </a:rPr>
              <a:t>{</a:t>
            </a:r>
          </a:p>
          <a:p>
            <a:pPr marL="114300" indent="0">
              <a:buNone/>
            </a:pPr>
            <a:r>
              <a:rPr lang="tr-TR" dirty="0">
                <a:latin typeface="Courier New" panose="02070309020205020404" pitchFamily="49" charset="0"/>
                <a:cs typeface="Courier New" panose="02070309020205020404" pitchFamily="49" charset="0"/>
              </a:rPr>
              <a:t>	</a:t>
            </a:r>
            <a:r>
              <a:rPr lang="tr-TR" dirty="0" err="1">
                <a:latin typeface="Courier New" panose="02070309020205020404" pitchFamily="49" charset="0"/>
                <a:cs typeface="Courier New" panose="02070309020205020404" pitchFamily="49" charset="0"/>
              </a:rPr>
              <a:t>Console.WriteLine</a:t>
            </a:r>
            <a:r>
              <a:rPr lang="tr-TR" dirty="0">
                <a:latin typeface="Courier New" panose="02070309020205020404" pitchFamily="49" charset="0"/>
                <a:cs typeface="Courier New" panose="02070309020205020404" pitchFamily="49" charset="0"/>
              </a:rPr>
              <a:t>("Fen </a:t>
            </a:r>
            <a:r>
              <a:rPr lang="tr-TR" dirty="0" smtClean="0">
                <a:latin typeface="Courier New" panose="02070309020205020404" pitchFamily="49" charset="0"/>
                <a:cs typeface="Courier New" panose="02070309020205020404" pitchFamily="49" charset="0"/>
              </a:rPr>
              <a:t>Edebiyat");</a:t>
            </a:r>
            <a:endParaRPr lang="tr-TR" dirty="0">
              <a:latin typeface="Courier New" panose="02070309020205020404" pitchFamily="49" charset="0"/>
              <a:cs typeface="Courier New" panose="02070309020205020404" pitchFamily="49" charset="0"/>
            </a:endParaRPr>
          </a:p>
          <a:p>
            <a:pPr marL="114300" indent="0">
              <a:buNone/>
            </a:pPr>
            <a:r>
              <a:rPr lang="tr-TR" dirty="0">
                <a:latin typeface="Courier New" panose="02070309020205020404" pitchFamily="49" charset="0"/>
                <a:cs typeface="Courier New" panose="02070309020205020404" pitchFamily="49" charset="0"/>
              </a:rPr>
              <a:t>	</a:t>
            </a:r>
            <a:r>
              <a:rPr lang="tr-TR" dirty="0" err="1">
                <a:latin typeface="Courier New" panose="02070309020205020404" pitchFamily="49" charset="0"/>
                <a:cs typeface="Courier New" panose="02070309020205020404" pitchFamily="49" charset="0"/>
              </a:rPr>
              <a:t>continue</a:t>
            </a:r>
            <a:r>
              <a:rPr lang="tr-TR" dirty="0">
                <a:latin typeface="Courier New" panose="02070309020205020404" pitchFamily="49" charset="0"/>
                <a:cs typeface="Courier New" panose="02070309020205020404" pitchFamily="49" charset="0"/>
              </a:rPr>
              <a:t>;</a:t>
            </a:r>
          </a:p>
          <a:p>
            <a:pPr marL="114300" indent="0">
              <a:buNone/>
            </a:pPr>
            <a:r>
              <a:rPr lang="tr-TR" dirty="0">
                <a:latin typeface="Courier New" panose="02070309020205020404" pitchFamily="49" charset="0"/>
                <a:cs typeface="Courier New" panose="02070309020205020404" pitchFamily="49" charset="0"/>
              </a:rPr>
              <a:t>	</a:t>
            </a:r>
            <a:r>
              <a:rPr lang="tr-TR" dirty="0" err="1">
                <a:latin typeface="Courier New" panose="02070309020205020404" pitchFamily="49" charset="0"/>
                <a:cs typeface="Courier New" panose="02070309020205020404" pitchFamily="49" charset="0"/>
              </a:rPr>
              <a:t>Console.WriteLine</a:t>
            </a:r>
            <a:r>
              <a:rPr lang="tr-TR" dirty="0">
                <a:latin typeface="Courier New" panose="02070309020205020404" pitchFamily="49" charset="0"/>
                <a:cs typeface="Courier New" panose="02070309020205020404" pitchFamily="49" charset="0"/>
              </a:rPr>
              <a:t>("</a:t>
            </a:r>
            <a:r>
              <a:rPr lang="tr-TR" dirty="0" smtClean="0">
                <a:latin typeface="Courier New" panose="02070309020205020404" pitchFamily="49" charset="0"/>
                <a:cs typeface="Courier New" panose="02070309020205020404" pitchFamily="49" charset="0"/>
              </a:rPr>
              <a:t>Eğitim");</a:t>
            </a:r>
            <a:endParaRPr lang="tr-TR" dirty="0">
              <a:latin typeface="Courier New" panose="02070309020205020404" pitchFamily="49" charset="0"/>
              <a:cs typeface="Courier New" panose="02070309020205020404" pitchFamily="49" charset="0"/>
            </a:endParaRPr>
          </a:p>
          <a:p>
            <a:pPr marL="114300" indent="0">
              <a:buNone/>
            </a:pPr>
            <a:r>
              <a:rPr lang="tr-TR" dirty="0">
                <a:latin typeface="Courier New" panose="02070309020205020404" pitchFamily="49" charset="0"/>
                <a:cs typeface="Courier New" panose="02070309020205020404" pitchFamily="49" charset="0"/>
              </a:rPr>
              <a:t>	</a:t>
            </a:r>
            <a:r>
              <a:rPr lang="tr-TR" dirty="0" err="1">
                <a:latin typeface="Courier New" panose="02070309020205020404" pitchFamily="49" charset="0"/>
                <a:cs typeface="Courier New" panose="02070309020205020404" pitchFamily="49" charset="0"/>
              </a:rPr>
              <a:t>Console.WriteLine</a:t>
            </a:r>
            <a:r>
              <a:rPr lang="tr-TR" dirty="0">
                <a:latin typeface="Courier New" panose="02070309020205020404" pitchFamily="49" charset="0"/>
                <a:cs typeface="Courier New" panose="02070309020205020404" pitchFamily="49" charset="0"/>
              </a:rPr>
              <a:t>("Güzel </a:t>
            </a:r>
            <a:r>
              <a:rPr lang="tr-TR" dirty="0" smtClean="0">
                <a:latin typeface="Courier New" panose="02070309020205020404" pitchFamily="49" charset="0"/>
                <a:cs typeface="Courier New" panose="02070309020205020404" pitchFamily="49" charset="0"/>
              </a:rPr>
              <a:t>Sanatlar");</a:t>
            </a:r>
            <a:endParaRPr lang="tr-TR" dirty="0">
              <a:latin typeface="Courier New" panose="02070309020205020404" pitchFamily="49" charset="0"/>
              <a:cs typeface="Courier New" panose="02070309020205020404" pitchFamily="49" charset="0"/>
            </a:endParaRPr>
          </a:p>
          <a:p>
            <a:pPr marL="114300" indent="0">
              <a:buNone/>
            </a:pPr>
            <a:r>
              <a:rPr lang="tr-TR"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243529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Döngüler</a:t>
            </a:r>
            <a:endParaRPr lang="tr-TR" dirty="0"/>
          </a:p>
        </p:txBody>
      </p:sp>
      <p:sp>
        <p:nvSpPr>
          <p:cNvPr id="3" name="İçerik Yer Tutucusu 2"/>
          <p:cNvSpPr>
            <a:spLocks noGrp="1"/>
          </p:cNvSpPr>
          <p:nvPr>
            <p:ph idx="1"/>
          </p:nvPr>
        </p:nvSpPr>
        <p:spPr/>
        <p:txBody>
          <a:bodyPr/>
          <a:lstStyle/>
          <a:p>
            <a:r>
              <a:rPr lang="tr-TR" dirty="0" smtClean="0"/>
              <a:t>Programlama dillerinde döngüler, bir kod parçasının tekrar tekrar çalıştırılabildiği yapılardır.</a:t>
            </a:r>
          </a:p>
          <a:p>
            <a:r>
              <a:rPr lang="tr-TR" dirty="0" err="1"/>
              <a:t>Örn</a:t>
            </a:r>
            <a:r>
              <a:rPr lang="tr-TR" dirty="0"/>
              <a:t>: Ekrana 500 kez ‘Merhaba Dünya’ yazmak için aynı kodu defalarca yazmak yerine, bir döngü oluşturup aynı sonucu birkaç satır kod ile elde edebiliriz.</a:t>
            </a:r>
          </a:p>
        </p:txBody>
      </p:sp>
      <p:pic>
        <p:nvPicPr>
          <p:cNvPr id="1028" name="Picture 4" descr="https://i.pinimg.com/originals/67/f3/0b/67f30b0efd47929aa05d56499f68445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717032"/>
            <a:ext cx="4004345" cy="2379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506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FOR DÖNGÜSÜ</a:t>
            </a:r>
            <a:endParaRPr lang="tr-TR" dirty="0"/>
          </a:p>
        </p:txBody>
      </p:sp>
      <p:sp>
        <p:nvSpPr>
          <p:cNvPr id="3" name="İçerik Yer Tutucusu 2"/>
          <p:cNvSpPr>
            <a:spLocks noGrp="1"/>
          </p:cNvSpPr>
          <p:nvPr>
            <p:ph idx="1"/>
          </p:nvPr>
        </p:nvSpPr>
        <p:spPr/>
        <p:txBody>
          <a:bodyPr>
            <a:normAutofit fontScale="92500" lnSpcReduction="10000"/>
          </a:bodyPr>
          <a:lstStyle/>
          <a:p>
            <a:r>
              <a:rPr lang="tr-TR" dirty="0"/>
              <a:t>Çalışma sayısı önceden belli olan durumlarda kullanırız</a:t>
            </a:r>
            <a:r>
              <a:rPr lang="tr-TR" dirty="0" smtClean="0"/>
              <a:t>.</a:t>
            </a:r>
          </a:p>
          <a:p>
            <a:r>
              <a:rPr lang="tr-TR" dirty="0" smtClean="0"/>
              <a:t>Çalışma </a:t>
            </a:r>
            <a:r>
              <a:rPr lang="tr-TR" dirty="0"/>
              <a:t>sayısını kontrol etmek için bir indis değişkeni tanımlar,</a:t>
            </a:r>
            <a:br>
              <a:rPr lang="tr-TR" dirty="0"/>
            </a:br>
            <a:r>
              <a:rPr lang="tr-TR" dirty="0"/>
              <a:t>sonra bunun için başlangıç, bitiş değerleri ve artış miktarı belirleriz</a:t>
            </a:r>
            <a:r>
              <a:rPr lang="tr-TR" dirty="0" smtClean="0"/>
              <a:t>.</a:t>
            </a:r>
          </a:p>
          <a:p>
            <a:endParaRPr lang="tr-TR" dirty="0" smtClean="0"/>
          </a:p>
          <a:p>
            <a:pPr marL="114300" indent="0">
              <a:buNone/>
            </a:pPr>
            <a:r>
              <a:rPr lang="tr-TR" dirty="0" smtClean="0"/>
              <a:t>   </a:t>
            </a:r>
            <a:r>
              <a:rPr lang="tr-TR" dirty="0" err="1" smtClean="0"/>
              <a:t>for</a:t>
            </a:r>
            <a:r>
              <a:rPr lang="tr-TR" dirty="0" smtClean="0"/>
              <a:t> (ifade1 ; koşul; ifade2) </a:t>
            </a:r>
            <a:br>
              <a:rPr lang="tr-TR" dirty="0" smtClean="0"/>
            </a:br>
            <a:r>
              <a:rPr lang="tr-TR" dirty="0" smtClean="0"/>
              <a:t>   {</a:t>
            </a:r>
            <a:br>
              <a:rPr lang="tr-TR" dirty="0" smtClean="0"/>
            </a:br>
            <a:r>
              <a:rPr lang="tr-TR" dirty="0" smtClean="0"/>
              <a:t>       komut1;</a:t>
            </a:r>
            <a:br>
              <a:rPr lang="tr-TR" dirty="0" smtClean="0"/>
            </a:br>
            <a:r>
              <a:rPr lang="tr-TR" dirty="0" smtClean="0"/>
              <a:t>       komut2;</a:t>
            </a:r>
            <a:br>
              <a:rPr lang="tr-TR" dirty="0" smtClean="0"/>
            </a:br>
            <a:r>
              <a:rPr lang="tr-TR" dirty="0" smtClean="0"/>
              <a:t>       ….</a:t>
            </a:r>
          </a:p>
          <a:p>
            <a:pPr marL="114300" indent="0">
              <a:buNone/>
            </a:pPr>
            <a:r>
              <a:rPr lang="tr-TR" dirty="0" smtClean="0"/>
              <a:t>   }</a:t>
            </a:r>
            <a:br>
              <a:rPr lang="tr-TR" dirty="0" smtClean="0"/>
            </a:br>
            <a:endParaRPr lang="tr-TR" dirty="0" smtClean="0"/>
          </a:p>
          <a:p>
            <a:pPr marL="114300" indent="0">
              <a:buNone/>
            </a:pPr>
            <a:r>
              <a:rPr lang="tr-TR" dirty="0" smtClean="0"/>
              <a:t>İfade1: Bir indis değişkeni tanımlar ve başlangıç değeri veririz.</a:t>
            </a:r>
            <a:br>
              <a:rPr lang="tr-TR" dirty="0" smtClean="0"/>
            </a:br>
            <a:r>
              <a:rPr lang="tr-TR" dirty="0" smtClean="0"/>
              <a:t>Koşul: Genellikle indis değişkeni için bir sınırı kontrol eden koşulu yazarız.</a:t>
            </a:r>
            <a:br>
              <a:rPr lang="tr-TR" dirty="0" smtClean="0"/>
            </a:br>
            <a:r>
              <a:rPr lang="tr-TR" dirty="0" smtClean="0"/>
              <a:t>İfade2: İndis için bir artış veya azalış miktarı için kullanırız.</a:t>
            </a:r>
            <a:br>
              <a:rPr lang="tr-TR" dirty="0" smtClean="0"/>
            </a:br>
            <a:endParaRPr lang="tr-TR" dirty="0"/>
          </a:p>
        </p:txBody>
      </p:sp>
    </p:spTree>
    <p:extLst>
      <p:ext uri="{BB962C8B-B14F-4D97-AF65-F5344CB8AC3E}">
        <p14:creationId xmlns:p14="http://schemas.microsoft.com/office/powerpoint/2010/main" val="2487270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FOR DÖNGÜSÜ</a:t>
            </a:r>
            <a:endParaRPr lang="tr-TR" dirty="0"/>
          </a:p>
        </p:txBody>
      </p:sp>
      <p:sp>
        <p:nvSpPr>
          <p:cNvPr id="3" name="İçerik Yer Tutucusu 2"/>
          <p:cNvSpPr>
            <a:spLocks noGrp="1"/>
          </p:cNvSpPr>
          <p:nvPr>
            <p:ph idx="1"/>
          </p:nvPr>
        </p:nvSpPr>
        <p:spPr/>
        <p:txBody>
          <a:bodyPr>
            <a:normAutofit/>
          </a:bodyPr>
          <a:lstStyle/>
          <a:p>
            <a:pPr marL="114300" indent="0">
              <a:buNone/>
            </a:pPr>
            <a:r>
              <a:rPr lang="tr-TR" dirty="0" smtClean="0"/>
              <a:t>Örnek 1: Ekrana 10 kez yazı yazan kod.</a:t>
            </a:r>
            <a:br>
              <a:rPr lang="tr-TR" dirty="0" smtClean="0"/>
            </a:br>
            <a:r>
              <a:rPr lang="tr-TR" dirty="0" smtClean="0"/>
              <a:t/>
            </a:r>
            <a:br>
              <a:rPr lang="tr-TR" dirty="0" smtClean="0"/>
            </a:br>
            <a:r>
              <a:rPr lang="tr-TR" dirty="0" err="1" smtClean="0"/>
              <a:t>for</a:t>
            </a:r>
            <a:r>
              <a:rPr lang="tr-TR" dirty="0" smtClean="0"/>
              <a:t> ( </a:t>
            </a:r>
            <a:r>
              <a:rPr lang="tr-TR" dirty="0" err="1" smtClean="0"/>
              <a:t>int</a:t>
            </a:r>
            <a:r>
              <a:rPr lang="tr-TR" dirty="0" smtClean="0"/>
              <a:t> i = 1; i &lt;= 10; i++)</a:t>
            </a:r>
          </a:p>
          <a:p>
            <a:pPr marL="114300" indent="0">
              <a:buNone/>
            </a:pPr>
            <a:r>
              <a:rPr lang="tr-TR" dirty="0" smtClean="0"/>
              <a:t>{</a:t>
            </a:r>
          </a:p>
          <a:p>
            <a:pPr marL="114300" indent="0">
              <a:buNone/>
            </a:pPr>
            <a:r>
              <a:rPr lang="tr-TR" dirty="0"/>
              <a:t>	</a:t>
            </a:r>
            <a:r>
              <a:rPr lang="tr-TR" dirty="0" err="1" smtClean="0"/>
              <a:t>Console.WriteLine</a:t>
            </a:r>
            <a:r>
              <a:rPr lang="tr-TR" dirty="0"/>
              <a:t>("Döngü çalışıyor</a:t>
            </a:r>
            <a:r>
              <a:rPr lang="tr-TR" dirty="0" smtClean="0"/>
              <a:t>...");</a:t>
            </a:r>
          </a:p>
          <a:p>
            <a:pPr marL="114300" indent="0">
              <a:buNone/>
            </a:pPr>
            <a:r>
              <a:rPr lang="tr-TR" dirty="0"/>
              <a:t>}</a:t>
            </a:r>
            <a:r>
              <a:rPr lang="tr-TR" dirty="0" smtClean="0"/>
              <a:t/>
            </a:r>
            <a:br>
              <a:rPr lang="tr-TR" dirty="0" smtClean="0"/>
            </a:br>
            <a:endParaRPr lang="tr-TR" dirty="0" smtClean="0"/>
          </a:p>
          <a:p>
            <a:r>
              <a:rPr lang="tr-TR" dirty="0" smtClean="0"/>
              <a:t>Yukarıdaki kodda döngü için bir i tamsayı değişkeni tanımlanmış ve başlangıç olarak 1 değeri atanmıştır.</a:t>
            </a:r>
          </a:p>
          <a:p>
            <a:r>
              <a:rPr lang="tr-TR" dirty="0" smtClean="0"/>
              <a:t>Döngü, i değişkeninin değeri 10 dan küçük veya eşit olduğu sürece çalışacaktır.</a:t>
            </a:r>
          </a:p>
          <a:p>
            <a:r>
              <a:rPr lang="tr-TR" dirty="0" smtClean="0"/>
              <a:t>Her adımda i değişkeninin değeri 1 arttırılacaktır.</a:t>
            </a:r>
            <a:endParaRPr lang="tr-TR" dirty="0"/>
          </a:p>
        </p:txBody>
      </p:sp>
    </p:spTree>
    <p:extLst>
      <p:ext uri="{BB962C8B-B14F-4D97-AF65-F5344CB8AC3E}">
        <p14:creationId xmlns:p14="http://schemas.microsoft.com/office/powerpoint/2010/main" val="3116125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FOR DÖNGÜSÜ</a:t>
            </a:r>
            <a:endParaRPr lang="tr-TR" dirty="0"/>
          </a:p>
        </p:txBody>
      </p:sp>
      <p:sp>
        <p:nvSpPr>
          <p:cNvPr id="3" name="İçerik Yer Tutucusu 2"/>
          <p:cNvSpPr>
            <a:spLocks noGrp="1"/>
          </p:cNvSpPr>
          <p:nvPr>
            <p:ph idx="1"/>
          </p:nvPr>
        </p:nvSpPr>
        <p:spPr/>
        <p:txBody>
          <a:bodyPr>
            <a:normAutofit/>
          </a:bodyPr>
          <a:lstStyle/>
          <a:p>
            <a:pPr marL="114300" indent="0">
              <a:buNone/>
            </a:pPr>
            <a:r>
              <a:rPr lang="tr-TR" dirty="0" err="1" smtClean="0"/>
              <a:t>For</a:t>
            </a:r>
            <a:r>
              <a:rPr lang="tr-TR" dirty="0" smtClean="0"/>
              <a:t> döngüsünde kullandığımız indis değişkenini, döngünün kod bloğu içerisinde kullanabiliriz. İndis değişkeni tanımladığımız başlangıç değeri ile başlayıp , her adım sonunda tanımladığımız şekilde artış veya azalış gösterecektir.</a:t>
            </a:r>
          </a:p>
          <a:p>
            <a:pPr marL="114300" indent="0">
              <a:buNone/>
            </a:pPr>
            <a:endParaRPr lang="tr-TR" dirty="0"/>
          </a:p>
          <a:p>
            <a:pPr marL="114300" indent="0">
              <a:buNone/>
            </a:pPr>
            <a:r>
              <a:rPr lang="tr-TR" dirty="0" smtClean="0"/>
              <a:t>Örnek 2: 1-50 arasındaki sayıları ekrana listeleyen kod.</a:t>
            </a:r>
            <a:br>
              <a:rPr lang="tr-TR" dirty="0" smtClean="0"/>
            </a:br>
            <a:r>
              <a:rPr lang="tr-TR" dirty="0" smtClean="0"/>
              <a:t/>
            </a:r>
            <a:br>
              <a:rPr lang="tr-TR" dirty="0" smtClean="0"/>
            </a:br>
            <a:r>
              <a:rPr lang="tr-TR" dirty="0" err="1" smtClean="0"/>
              <a:t>for</a:t>
            </a:r>
            <a:r>
              <a:rPr lang="tr-TR" dirty="0" smtClean="0"/>
              <a:t> ( </a:t>
            </a:r>
            <a:r>
              <a:rPr lang="tr-TR" dirty="0" err="1" smtClean="0"/>
              <a:t>int</a:t>
            </a:r>
            <a:r>
              <a:rPr lang="tr-TR" dirty="0" smtClean="0"/>
              <a:t> i = 1; i &lt;= 50; i++)</a:t>
            </a:r>
          </a:p>
          <a:p>
            <a:pPr marL="114300" indent="0">
              <a:buNone/>
            </a:pPr>
            <a:r>
              <a:rPr lang="tr-TR" dirty="0" smtClean="0"/>
              <a:t>{</a:t>
            </a:r>
          </a:p>
          <a:p>
            <a:pPr marL="114300" indent="0">
              <a:buNone/>
            </a:pPr>
            <a:r>
              <a:rPr lang="tr-TR" dirty="0"/>
              <a:t>	</a:t>
            </a:r>
            <a:r>
              <a:rPr lang="tr-TR" dirty="0" err="1" smtClean="0"/>
              <a:t>Console.WriteLine</a:t>
            </a:r>
            <a:r>
              <a:rPr lang="tr-TR" dirty="0" smtClean="0"/>
              <a:t>(i);</a:t>
            </a:r>
          </a:p>
          <a:p>
            <a:pPr marL="114300" indent="0">
              <a:buNone/>
            </a:pPr>
            <a:r>
              <a:rPr lang="tr-TR" dirty="0"/>
              <a:t>}</a:t>
            </a:r>
            <a:r>
              <a:rPr lang="tr-TR" dirty="0" smtClean="0"/>
              <a:t/>
            </a:r>
            <a:br>
              <a:rPr lang="tr-TR" dirty="0" smtClean="0"/>
            </a:br>
            <a:endParaRPr lang="tr-TR" dirty="0" smtClean="0"/>
          </a:p>
        </p:txBody>
      </p:sp>
    </p:spTree>
    <p:extLst>
      <p:ext uri="{BB962C8B-B14F-4D97-AF65-F5344CB8AC3E}">
        <p14:creationId xmlns:p14="http://schemas.microsoft.com/office/powerpoint/2010/main" val="2102667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FOR DÖNGÜSÜ ÖRNEKLER</a:t>
            </a:r>
            <a:endParaRPr lang="tr-TR" dirty="0"/>
          </a:p>
        </p:txBody>
      </p:sp>
      <p:sp>
        <p:nvSpPr>
          <p:cNvPr id="3" name="İçerik Yer Tutucusu 2"/>
          <p:cNvSpPr>
            <a:spLocks noGrp="1"/>
          </p:cNvSpPr>
          <p:nvPr>
            <p:ph idx="1"/>
          </p:nvPr>
        </p:nvSpPr>
        <p:spPr/>
        <p:txBody>
          <a:bodyPr>
            <a:normAutofit lnSpcReduction="10000"/>
          </a:bodyPr>
          <a:lstStyle/>
          <a:p>
            <a:pPr marL="571500" indent="-457200">
              <a:buFont typeface="+mj-lt"/>
              <a:buAutoNum type="arabicPeriod"/>
            </a:pPr>
            <a:r>
              <a:rPr lang="tr-TR" dirty="0" smtClean="0"/>
              <a:t>50-100 Arasındaki sayıları ekranda listeleyen programı yazınız.</a:t>
            </a:r>
          </a:p>
          <a:p>
            <a:pPr marL="571500" indent="-457200">
              <a:buFont typeface="+mj-lt"/>
              <a:buAutoNum type="arabicPeriod"/>
            </a:pPr>
            <a:r>
              <a:rPr lang="tr-TR" dirty="0" smtClean="0"/>
              <a:t>100-200 arasındaki çift sayıları ekranda listeleyen programı yazınız.</a:t>
            </a:r>
          </a:p>
          <a:p>
            <a:pPr marL="571500" indent="-457200">
              <a:buFont typeface="+mj-lt"/>
              <a:buAutoNum type="arabicPeriod"/>
            </a:pPr>
            <a:r>
              <a:rPr lang="tr-TR" dirty="0" smtClean="0"/>
              <a:t>Kullanıcı bir sayı girdiğinde, girilen sayı kadar ekrana ‘MERHABA’ yazan programı yazınız.</a:t>
            </a:r>
          </a:p>
          <a:p>
            <a:pPr marL="571500" indent="-457200">
              <a:buFont typeface="+mj-lt"/>
              <a:buAutoNum type="arabicPeriod"/>
            </a:pPr>
            <a:r>
              <a:rPr lang="tr-TR" dirty="0" smtClean="0"/>
              <a:t>1-50 arasındaki sayıların karelerini ekrana listeleyen programı yazınız.</a:t>
            </a:r>
          </a:p>
          <a:p>
            <a:pPr marL="571500" indent="-457200">
              <a:buFont typeface="+mj-lt"/>
              <a:buAutoNum type="arabicPeriod"/>
            </a:pPr>
            <a:r>
              <a:rPr lang="tr-TR" dirty="0" smtClean="0"/>
              <a:t>Yarıçapları 20-29 arasında olan 10 tane çemberin çevrelerini ekrana listeleyen programı yazınız.</a:t>
            </a:r>
          </a:p>
          <a:p>
            <a:pPr marL="571500" indent="-457200">
              <a:buFont typeface="+mj-lt"/>
              <a:buAutoNum type="arabicPeriod"/>
            </a:pPr>
            <a:r>
              <a:rPr lang="tr-TR" dirty="0" smtClean="0"/>
              <a:t>f(x) = x</a:t>
            </a:r>
            <a:r>
              <a:rPr lang="tr-TR" baseline="30000" dirty="0" smtClean="0"/>
              <a:t>2</a:t>
            </a:r>
            <a:r>
              <a:rPr lang="tr-TR" dirty="0" smtClean="0"/>
              <a:t> + 5x + 20 olmak üzere f(1), f(2) ….f(50) sonuçlarını hesaplayıp, ekranda listeleyen programı yazınız.</a:t>
            </a:r>
          </a:p>
          <a:p>
            <a:pPr marL="571500" indent="-457200">
              <a:buFont typeface="+mj-lt"/>
              <a:buAutoNum type="arabicPeriod"/>
            </a:pPr>
            <a:r>
              <a:rPr lang="tr-TR" dirty="0" smtClean="0"/>
              <a:t>Yukarıdaki f(x) fonksiyonu için f(1) +  … + f(50) toplamını hesaplayıp, sonucu ekrana yazan programı yazınız.</a:t>
            </a:r>
          </a:p>
        </p:txBody>
      </p:sp>
    </p:spTree>
    <p:extLst>
      <p:ext uri="{BB962C8B-B14F-4D97-AF65-F5344CB8AC3E}">
        <p14:creationId xmlns:p14="http://schemas.microsoft.com/office/powerpoint/2010/main" val="1391062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WHILE DÖNGÜSÜ</a:t>
            </a:r>
            <a:endParaRPr lang="tr-TR" dirty="0"/>
          </a:p>
        </p:txBody>
      </p:sp>
      <p:sp>
        <p:nvSpPr>
          <p:cNvPr id="3" name="İçerik Yer Tutucusu 2"/>
          <p:cNvSpPr>
            <a:spLocks noGrp="1"/>
          </p:cNvSpPr>
          <p:nvPr>
            <p:ph idx="1"/>
          </p:nvPr>
        </p:nvSpPr>
        <p:spPr/>
        <p:txBody>
          <a:bodyPr>
            <a:normAutofit/>
          </a:bodyPr>
          <a:lstStyle/>
          <a:p>
            <a:r>
              <a:rPr lang="tr-TR" dirty="0" err="1" smtClean="0"/>
              <a:t>While</a:t>
            </a:r>
            <a:r>
              <a:rPr lang="tr-TR" dirty="0" smtClean="0"/>
              <a:t> döngüsü, çalışma </a:t>
            </a:r>
            <a:r>
              <a:rPr lang="tr-TR" dirty="0"/>
              <a:t>sayısı </a:t>
            </a:r>
            <a:r>
              <a:rPr lang="tr-TR" dirty="0" smtClean="0"/>
              <a:t>önceden belli olmayan; çalışması belirli bir koşula bağlı olan durumlarda kullanılır.</a:t>
            </a:r>
          </a:p>
          <a:p>
            <a:r>
              <a:rPr lang="tr-TR" dirty="0" smtClean="0"/>
              <a:t>Döngü bir </a:t>
            </a:r>
            <a:r>
              <a:rPr lang="tr-TR" dirty="0" err="1" smtClean="0"/>
              <a:t>boolean</a:t>
            </a:r>
            <a:r>
              <a:rPr lang="tr-TR" dirty="0" smtClean="0"/>
              <a:t> ifade ile tanımlanır, ve her adımdan önce bu ifade kontrol edilir. </a:t>
            </a:r>
            <a:r>
              <a:rPr lang="tr-TR" dirty="0" err="1" smtClean="0"/>
              <a:t>Ifade</a:t>
            </a:r>
            <a:r>
              <a:rPr lang="tr-TR" dirty="0" smtClean="0"/>
              <a:t> </a:t>
            </a:r>
            <a:r>
              <a:rPr lang="tr-TR" dirty="0" err="1" smtClean="0"/>
              <a:t>true</a:t>
            </a:r>
            <a:r>
              <a:rPr lang="tr-TR" dirty="0" smtClean="0"/>
              <a:t> olarak döndüğü sürece döngü çalıştırılır.</a:t>
            </a:r>
          </a:p>
          <a:p>
            <a:endParaRPr lang="tr-TR" dirty="0"/>
          </a:p>
          <a:p>
            <a:pPr marL="114300" indent="0">
              <a:buNone/>
            </a:pPr>
            <a:r>
              <a:rPr lang="tr-TR" dirty="0" err="1" smtClean="0"/>
              <a:t>while</a:t>
            </a:r>
            <a:r>
              <a:rPr lang="tr-TR" dirty="0" smtClean="0"/>
              <a:t> ( koşul ) </a:t>
            </a:r>
          </a:p>
          <a:p>
            <a:pPr marL="114300" indent="0">
              <a:buNone/>
            </a:pPr>
            <a:r>
              <a:rPr lang="tr-TR" dirty="0" smtClean="0"/>
              <a:t>{</a:t>
            </a:r>
          </a:p>
          <a:p>
            <a:pPr marL="114300" indent="0">
              <a:buNone/>
            </a:pPr>
            <a:r>
              <a:rPr lang="tr-TR" dirty="0" smtClean="0"/>
              <a:t>	komut1;</a:t>
            </a:r>
            <a:br>
              <a:rPr lang="tr-TR" dirty="0" smtClean="0"/>
            </a:br>
            <a:r>
              <a:rPr lang="tr-TR" dirty="0" smtClean="0"/>
              <a:t>	komut2;</a:t>
            </a:r>
          </a:p>
          <a:p>
            <a:pPr marL="114300" indent="0">
              <a:buNone/>
            </a:pPr>
            <a:r>
              <a:rPr lang="tr-TR" dirty="0"/>
              <a:t>}</a:t>
            </a:r>
            <a:r>
              <a:rPr lang="tr-TR" dirty="0" smtClean="0"/>
              <a:t/>
            </a:r>
            <a:br>
              <a:rPr lang="tr-TR" dirty="0" smtClean="0"/>
            </a:br>
            <a:endParaRPr lang="tr-TR" dirty="0"/>
          </a:p>
        </p:txBody>
      </p:sp>
    </p:spTree>
    <p:extLst>
      <p:ext uri="{BB962C8B-B14F-4D97-AF65-F5344CB8AC3E}">
        <p14:creationId xmlns:p14="http://schemas.microsoft.com/office/powerpoint/2010/main" val="2160529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While</a:t>
            </a:r>
            <a:r>
              <a:rPr lang="tr-TR" dirty="0" smtClean="0"/>
              <a:t> Döngüsü</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Örnek 1: Ekrana 10 kez yazı yazan kod.</a:t>
            </a:r>
          </a:p>
          <a:p>
            <a:endParaRPr lang="tr-TR" dirty="0" smtClean="0"/>
          </a:p>
          <a:p>
            <a:pPr marL="114300" indent="0">
              <a:buNone/>
            </a:pPr>
            <a:r>
              <a:rPr lang="tr-TR" dirty="0" err="1" smtClean="0">
                <a:latin typeface="Courier New" panose="02070309020205020404" pitchFamily="49" charset="0"/>
                <a:cs typeface="Courier New" panose="02070309020205020404" pitchFamily="49" charset="0"/>
              </a:rPr>
              <a:t>int</a:t>
            </a:r>
            <a:r>
              <a:rPr lang="tr-TR" dirty="0" smtClean="0">
                <a:latin typeface="Courier New" panose="02070309020205020404" pitchFamily="49" charset="0"/>
                <a:cs typeface="Courier New" panose="02070309020205020404" pitchFamily="49" charset="0"/>
              </a:rPr>
              <a:t> </a:t>
            </a:r>
            <a:r>
              <a:rPr lang="tr-TR" dirty="0" err="1" smtClean="0">
                <a:latin typeface="Courier New" panose="02070309020205020404" pitchFamily="49" charset="0"/>
                <a:cs typeface="Courier New" panose="02070309020205020404" pitchFamily="49" charset="0"/>
              </a:rPr>
              <a:t>sayi</a:t>
            </a:r>
            <a:r>
              <a:rPr lang="tr-TR" dirty="0" smtClean="0">
                <a:latin typeface="Courier New" panose="02070309020205020404" pitchFamily="49" charset="0"/>
                <a:cs typeface="Courier New" panose="02070309020205020404" pitchFamily="49" charset="0"/>
              </a:rPr>
              <a:t> = 1;</a:t>
            </a:r>
            <a:br>
              <a:rPr lang="tr-TR" dirty="0" smtClean="0">
                <a:latin typeface="Courier New" panose="02070309020205020404" pitchFamily="49" charset="0"/>
                <a:cs typeface="Courier New" panose="02070309020205020404" pitchFamily="49" charset="0"/>
              </a:rPr>
            </a:br>
            <a:r>
              <a:rPr lang="tr-TR" dirty="0" err="1" smtClean="0">
                <a:latin typeface="Courier New" panose="02070309020205020404" pitchFamily="49" charset="0"/>
                <a:cs typeface="Courier New" panose="02070309020205020404" pitchFamily="49" charset="0"/>
              </a:rPr>
              <a:t>while</a:t>
            </a:r>
            <a:r>
              <a:rPr lang="tr-TR" dirty="0" smtClean="0">
                <a:latin typeface="Courier New" panose="02070309020205020404" pitchFamily="49" charset="0"/>
                <a:cs typeface="Courier New" panose="02070309020205020404" pitchFamily="49" charset="0"/>
              </a:rPr>
              <a:t> (</a:t>
            </a:r>
            <a:r>
              <a:rPr lang="tr-TR" dirty="0" err="1" smtClean="0">
                <a:latin typeface="Courier New" panose="02070309020205020404" pitchFamily="49" charset="0"/>
                <a:cs typeface="Courier New" panose="02070309020205020404" pitchFamily="49" charset="0"/>
              </a:rPr>
              <a:t>sayi</a:t>
            </a:r>
            <a:r>
              <a:rPr lang="tr-TR" dirty="0" smtClean="0">
                <a:latin typeface="Courier New" panose="02070309020205020404" pitchFamily="49" charset="0"/>
                <a:cs typeface="Courier New" panose="02070309020205020404" pitchFamily="49" charset="0"/>
              </a:rPr>
              <a:t> &lt;= 10 )</a:t>
            </a:r>
          </a:p>
          <a:p>
            <a:pPr marL="114300" indent="0">
              <a:buNone/>
            </a:pPr>
            <a:r>
              <a:rPr lang="tr-TR" dirty="0" smtClean="0">
                <a:latin typeface="Courier New" panose="02070309020205020404" pitchFamily="49" charset="0"/>
                <a:cs typeface="Courier New" panose="02070309020205020404" pitchFamily="49" charset="0"/>
              </a:rPr>
              <a:t>{</a:t>
            </a:r>
          </a:p>
          <a:p>
            <a:pPr marL="114300" indent="0">
              <a:buNone/>
            </a:pPr>
            <a:r>
              <a:rPr lang="tr-TR" dirty="0">
                <a:latin typeface="Courier New" panose="02070309020205020404" pitchFamily="49" charset="0"/>
                <a:cs typeface="Courier New" panose="02070309020205020404" pitchFamily="49" charset="0"/>
              </a:rPr>
              <a:t>	</a:t>
            </a:r>
            <a:r>
              <a:rPr lang="tr-TR" dirty="0" err="1">
                <a:latin typeface="Courier New" panose="02070309020205020404" pitchFamily="49" charset="0"/>
                <a:cs typeface="Courier New" panose="02070309020205020404" pitchFamily="49" charset="0"/>
              </a:rPr>
              <a:t>Console.WriteLine</a:t>
            </a:r>
            <a:r>
              <a:rPr lang="tr-TR" dirty="0">
                <a:latin typeface="Courier New" panose="02070309020205020404" pitchFamily="49" charset="0"/>
                <a:cs typeface="Courier New" panose="02070309020205020404" pitchFamily="49" charset="0"/>
              </a:rPr>
              <a:t>("Döngü çalışıyor</a:t>
            </a:r>
            <a:r>
              <a:rPr lang="tr-TR" dirty="0" smtClean="0">
                <a:latin typeface="Courier New" panose="02070309020205020404" pitchFamily="49" charset="0"/>
                <a:cs typeface="Courier New" panose="02070309020205020404" pitchFamily="49" charset="0"/>
              </a:rPr>
              <a:t>...");</a:t>
            </a:r>
          </a:p>
          <a:p>
            <a:pPr marL="114300" indent="0">
              <a:buNone/>
            </a:pPr>
            <a:r>
              <a:rPr lang="tr-TR" dirty="0">
                <a:latin typeface="Courier New" panose="02070309020205020404" pitchFamily="49" charset="0"/>
                <a:cs typeface="Courier New" panose="02070309020205020404" pitchFamily="49" charset="0"/>
              </a:rPr>
              <a:t>	</a:t>
            </a:r>
            <a:r>
              <a:rPr lang="tr-TR" dirty="0" err="1" smtClean="0">
                <a:latin typeface="Courier New" panose="02070309020205020404" pitchFamily="49" charset="0"/>
                <a:cs typeface="Courier New" panose="02070309020205020404" pitchFamily="49" charset="0"/>
              </a:rPr>
              <a:t>sayi</a:t>
            </a:r>
            <a:r>
              <a:rPr lang="tr-TR" dirty="0" smtClean="0">
                <a:latin typeface="Courier New" panose="02070309020205020404" pitchFamily="49" charset="0"/>
                <a:cs typeface="Courier New" panose="02070309020205020404" pitchFamily="49" charset="0"/>
              </a:rPr>
              <a:t>++;</a:t>
            </a:r>
            <a:endParaRPr lang="tr-TR" dirty="0">
              <a:latin typeface="Courier New" panose="02070309020205020404" pitchFamily="49" charset="0"/>
              <a:cs typeface="Courier New" panose="02070309020205020404" pitchFamily="49" charset="0"/>
            </a:endParaRPr>
          </a:p>
          <a:p>
            <a:pPr marL="114300" indent="0">
              <a:buNone/>
            </a:pPr>
            <a:r>
              <a:rPr lang="tr-TR" dirty="0" smtClean="0">
                <a:latin typeface="Courier New" panose="02070309020205020404" pitchFamily="49" charset="0"/>
                <a:cs typeface="Courier New" panose="02070309020205020404" pitchFamily="49" charset="0"/>
              </a:rPr>
              <a:t>}</a:t>
            </a:r>
          </a:p>
          <a:p>
            <a:pPr marL="114300" indent="0">
              <a:buNone/>
            </a:pPr>
            <a:endParaRPr lang="tr-TR" dirty="0"/>
          </a:p>
          <a:p>
            <a:pPr marL="114300" indent="0">
              <a:buNone/>
            </a:pPr>
            <a:r>
              <a:rPr lang="tr-TR" dirty="0" smtClean="0"/>
              <a:t>Döngünün çalışma sayısını kontrol edebilmek için sayı isminde bir değişken tanımlıyoruz. Döngü her adımdan önce sayının 10 dan küçük veya eşit olmasını kontrol ediyor. Eğer bu koşul sağlanırsa döngünün kod bloğu çalıştırılıyor. Kod bloğu içerisinde sayı değişkeninin değeri 1 arttırılıyor.</a:t>
            </a:r>
            <a:endParaRPr lang="tr-TR" dirty="0"/>
          </a:p>
        </p:txBody>
      </p:sp>
    </p:spTree>
    <p:extLst>
      <p:ext uri="{BB962C8B-B14F-4D97-AF65-F5344CB8AC3E}">
        <p14:creationId xmlns:p14="http://schemas.microsoft.com/office/powerpoint/2010/main" val="609281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While</a:t>
            </a:r>
            <a:r>
              <a:rPr lang="tr-TR" dirty="0" smtClean="0"/>
              <a:t> Döngüsü</a:t>
            </a:r>
            <a:endParaRPr lang="tr-TR" dirty="0"/>
          </a:p>
        </p:txBody>
      </p:sp>
      <p:sp>
        <p:nvSpPr>
          <p:cNvPr id="3" name="İçerik Yer Tutucusu 2"/>
          <p:cNvSpPr>
            <a:spLocks noGrp="1"/>
          </p:cNvSpPr>
          <p:nvPr>
            <p:ph idx="1"/>
          </p:nvPr>
        </p:nvSpPr>
        <p:spPr/>
        <p:txBody>
          <a:bodyPr/>
          <a:lstStyle/>
          <a:p>
            <a:r>
              <a:rPr lang="tr-TR" dirty="0" smtClean="0"/>
              <a:t>Örnek 2: Kullanıcı parolayı doğru bilene kadar parola sormaya devam eden program.</a:t>
            </a:r>
          </a:p>
          <a:p>
            <a:endParaRPr lang="tr-TR" dirty="0"/>
          </a:p>
          <a:p>
            <a:pPr marL="114300" indent="0">
              <a:buNone/>
            </a:pPr>
            <a:r>
              <a:rPr lang="tr-TR" dirty="0" err="1">
                <a:latin typeface="Courier New" panose="02070309020205020404" pitchFamily="49" charset="0"/>
                <a:cs typeface="Courier New" panose="02070309020205020404" pitchFamily="49" charset="0"/>
              </a:rPr>
              <a:t>string</a:t>
            </a:r>
            <a:r>
              <a:rPr lang="tr-TR" dirty="0">
                <a:latin typeface="Courier New" panose="02070309020205020404" pitchFamily="49" charset="0"/>
                <a:cs typeface="Courier New" panose="02070309020205020404" pitchFamily="49" charset="0"/>
              </a:rPr>
              <a:t> parola = "";</a:t>
            </a:r>
          </a:p>
          <a:p>
            <a:pPr marL="114300" indent="0">
              <a:buNone/>
            </a:pPr>
            <a:r>
              <a:rPr lang="tr-TR" dirty="0" err="1">
                <a:latin typeface="Courier New" panose="02070309020205020404" pitchFamily="49" charset="0"/>
                <a:cs typeface="Courier New" panose="02070309020205020404" pitchFamily="49" charset="0"/>
              </a:rPr>
              <a:t>while</a:t>
            </a:r>
            <a:r>
              <a:rPr lang="tr-TR" dirty="0">
                <a:latin typeface="Courier New" panose="02070309020205020404" pitchFamily="49" charset="0"/>
                <a:cs typeface="Courier New" panose="02070309020205020404" pitchFamily="49" charset="0"/>
              </a:rPr>
              <a:t> (parola != "şafak")</a:t>
            </a:r>
          </a:p>
          <a:p>
            <a:pPr marL="114300" indent="0">
              <a:buNone/>
            </a:pPr>
            <a:r>
              <a:rPr lang="tr-TR" dirty="0">
                <a:latin typeface="Courier New" panose="02070309020205020404" pitchFamily="49" charset="0"/>
                <a:cs typeface="Courier New" panose="02070309020205020404" pitchFamily="49" charset="0"/>
              </a:rPr>
              <a:t>{</a:t>
            </a:r>
          </a:p>
          <a:p>
            <a:pPr marL="114300" indent="0">
              <a:buNone/>
            </a:pPr>
            <a:r>
              <a:rPr lang="tr-TR" dirty="0">
                <a:latin typeface="Courier New" panose="02070309020205020404" pitchFamily="49" charset="0"/>
                <a:cs typeface="Courier New" panose="02070309020205020404" pitchFamily="49" charset="0"/>
              </a:rPr>
              <a:t>	</a:t>
            </a:r>
            <a:r>
              <a:rPr lang="tr-TR" dirty="0" err="1">
                <a:latin typeface="Courier New" panose="02070309020205020404" pitchFamily="49" charset="0"/>
                <a:cs typeface="Courier New" panose="02070309020205020404" pitchFamily="49" charset="0"/>
              </a:rPr>
              <a:t>Console.WriteLine</a:t>
            </a:r>
            <a:r>
              <a:rPr lang="tr-TR" dirty="0">
                <a:latin typeface="Courier New" panose="02070309020205020404" pitchFamily="49" charset="0"/>
                <a:cs typeface="Courier New" panose="02070309020205020404" pitchFamily="49" charset="0"/>
              </a:rPr>
              <a:t>("Parola:");</a:t>
            </a:r>
          </a:p>
          <a:p>
            <a:pPr marL="114300" indent="0">
              <a:buNone/>
            </a:pPr>
            <a:r>
              <a:rPr lang="tr-TR" dirty="0">
                <a:latin typeface="Courier New" panose="02070309020205020404" pitchFamily="49" charset="0"/>
                <a:cs typeface="Courier New" panose="02070309020205020404" pitchFamily="49" charset="0"/>
              </a:rPr>
              <a:t>	parola = </a:t>
            </a:r>
            <a:r>
              <a:rPr lang="tr-TR" dirty="0" err="1">
                <a:latin typeface="Courier New" panose="02070309020205020404" pitchFamily="49" charset="0"/>
                <a:cs typeface="Courier New" panose="02070309020205020404" pitchFamily="49" charset="0"/>
              </a:rPr>
              <a:t>Console.ReadLine</a:t>
            </a:r>
            <a:r>
              <a:rPr lang="tr-TR" dirty="0">
                <a:latin typeface="Courier New" panose="02070309020205020404" pitchFamily="49" charset="0"/>
                <a:cs typeface="Courier New" panose="02070309020205020404" pitchFamily="49" charset="0"/>
              </a:rPr>
              <a:t>();</a:t>
            </a:r>
          </a:p>
          <a:p>
            <a:pPr marL="114300" indent="0">
              <a:buNone/>
            </a:pPr>
            <a:r>
              <a:rPr lang="tr-TR" dirty="0">
                <a:latin typeface="Courier New" panose="02070309020205020404" pitchFamily="49" charset="0"/>
                <a:cs typeface="Courier New" panose="02070309020205020404" pitchFamily="49" charset="0"/>
              </a:rPr>
              <a:t>}</a:t>
            </a:r>
          </a:p>
          <a:p>
            <a:pPr marL="114300" indent="0">
              <a:buNone/>
            </a:pPr>
            <a:endParaRPr lang="tr-TR" dirty="0">
              <a:latin typeface="Courier New" panose="02070309020205020404" pitchFamily="49" charset="0"/>
              <a:cs typeface="Courier New" panose="02070309020205020404" pitchFamily="49" charset="0"/>
            </a:endParaRPr>
          </a:p>
          <a:p>
            <a:pPr marL="114300" indent="0">
              <a:buNone/>
            </a:pPr>
            <a:r>
              <a:rPr lang="tr-TR" dirty="0" err="1">
                <a:latin typeface="Courier New" panose="02070309020205020404" pitchFamily="49" charset="0"/>
                <a:cs typeface="Courier New" panose="02070309020205020404" pitchFamily="49" charset="0"/>
              </a:rPr>
              <a:t>Console.WriteLine</a:t>
            </a:r>
            <a:r>
              <a:rPr lang="tr-TR" dirty="0">
                <a:latin typeface="Courier New" panose="02070309020205020404" pitchFamily="49" charset="0"/>
                <a:cs typeface="Courier New" panose="02070309020205020404" pitchFamily="49" charset="0"/>
              </a:rPr>
              <a:t>("Parola Kabul Edildi!");</a:t>
            </a:r>
          </a:p>
        </p:txBody>
      </p:sp>
    </p:spTree>
    <p:extLst>
      <p:ext uri="{BB962C8B-B14F-4D97-AF65-F5344CB8AC3E}">
        <p14:creationId xmlns:p14="http://schemas.microsoft.com/office/powerpoint/2010/main" val="21286878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102</TotalTime>
  <Words>510</Words>
  <Application>Microsoft Office PowerPoint</Application>
  <PresentationFormat>Ekran Gösterisi (4:3)</PresentationFormat>
  <Paragraphs>91</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Cambria</vt:lpstr>
      <vt:lpstr>Courier New</vt:lpstr>
      <vt:lpstr>Bitişiklik</vt:lpstr>
      <vt:lpstr>C# Programlama Dersi</vt:lpstr>
      <vt:lpstr>Döngüler</vt:lpstr>
      <vt:lpstr>FOR DÖNGÜSÜ</vt:lpstr>
      <vt:lpstr>FOR DÖNGÜSÜ</vt:lpstr>
      <vt:lpstr>FOR DÖNGÜSÜ</vt:lpstr>
      <vt:lpstr>FOR DÖNGÜSÜ ÖRNEKLER</vt:lpstr>
      <vt:lpstr>WHILE DÖNGÜSÜ</vt:lpstr>
      <vt:lpstr>While Döngüsü</vt:lpstr>
      <vt:lpstr>While Döngüsü</vt:lpstr>
      <vt:lpstr>While Döngüsü Örnekler</vt:lpstr>
      <vt:lpstr>break Komutu</vt:lpstr>
      <vt:lpstr>continue Komutu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Erkan</dc:creator>
  <cp:lastModifiedBy>Erkan Kaynak</cp:lastModifiedBy>
  <cp:revision>36</cp:revision>
  <dcterms:created xsi:type="dcterms:W3CDTF">2018-10-02T19:00:23Z</dcterms:created>
  <dcterms:modified xsi:type="dcterms:W3CDTF">2022-01-13T12:40:50Z</dcterms:modified>
</cp:coreProperties>
</file>