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6" r:id="rId14"/>
    <p:sldId id="267" r:id="rId15"/>
    <p:sldId id="268" r:id="rId16"/>
    <p:sldId id="269" r:id="rId17"/>
    <p:sldId id="270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7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64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553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30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17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658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607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34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41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27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63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55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65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72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60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18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39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7481AEA-B1F6-42C1-B675-0EB255DE9962}" type="datetimeFigureOut">
              <a:rPr lang="tr-TR" smtClean="0"/>
              <a:t>27.02.2025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A186726-FB0E-4DE5-82F0-02E94D41A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2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Veritabanı</a:t>
            </a:r>
            <a:r>
              <a:rPr lang="tr-TR" dirty="0" smtClean="0"/>
              <a:t> Yönetim Sistemleri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Öğretim Görevlisi Erkan Kaynak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760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6: SQL – Veri Tanımlama (DDL)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CREATE, ALTER, DROP Komutları</a:t>
            </a:r>
          </a:p>
          <a:p>
            <a:r>
              <a:rPr lang="tr-TR" dirty="0" smtClean="0"/>
              <a:t>Bütünlük Kısıtlamaları</a:t>
            </a:r>
            <a:endParaRPr lang="tr-TR" dirty="0"/>
          </a:p>
          <a:p>
            <a:pPr lvl="1"/>
            <a:r>
              <a:rPr lang="tr-TR" dirty="0" smtClean="0"/>
              <a:t>NOT NULL, </a:t>
            </a:r>
          </a:p>
          <a:p>
            <a:pPr lvl="1"/>
            <a:r>
              <a:rPr lang="tr-TR" dirty="0" smtClean="0"/>
              <a:t>UNIQUE, </a:t>
            </a:r>
          </a:p>
          <a:p>
            <a:pPr lvl="1"/>
            <a:r>
              <a:rPr lang="tr-TR" dirty="0" smtClean="0"/>
              <a:t>PRIMARY KEY, </a:t>
            </a:r>
          </a:p>
          <a:p>
            <a:pPr lvl="1"/>
            <a:r>
              <a:rPr lang="tr-TR" dirty="0" smtClean="0"/>
              <a:t>FOREIGN KEY, </a:t>
            </a:r>
          </a:p>
          <a:p>
            <a:pPr lvl="1"/>
            <a:r>
              <a:rPr lang="tr-TR" dirty="0" smtClean="0"/>
              <a:t>CHECK, </a:t>
            </a:r>
          </a:p>
          <a:p>
            <a:pPr lvl="1"/>
            <a:r>
              <a:rPr lang="tr-TR" dirty="0" smtClean="0"/>
              <a:t>DEFAULT Kısıtlamaları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78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7: Vize Sınavı</a:t>
            </a:r>
            <a:endParaRPr lang="tr-TR" dirty="0"/>
          </a:p>
        </p:txBody>
      </p:sp>
      <p:pic>
        <p:nvPicPr>
          <p:cNvPr id="9218" name="Picture 2" descr="Student Taking Exam Clipart | Free Images at Clker.com - vector clip art  online, royalty free &amp; public dom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2425700"/>
            <a:ext cx="28575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3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Hafta 8: Veritabanı Tasarımı ve Normalizasyon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Normalizasyon Nedir?</a:t>
            </a:r>
            <a:endParaRPr lang="tr-TR" dirty="0" smtClean="0"/>
          </a:p>
          <a:p>
            <a:r>
              <a:rPr lang="es-ES" dirty="0" smtClean="0"/>
              <a:t>1NF, 2NF, 3NF, BCNF Kavramları</a:t>
            </a:r>
            <a:endParaRPr lang="tr-TR" dirty="0" smtClean="0"/>
          </a:p>
          <a:p>
            <a:r>
              <a:rPr lang="es-ES" dirty="0" smtClean="0"/>
              <a:t>Normalizasyonun Avantajları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547" y="4065424"/>
            <a:ext cx="5801253" cy="211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1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9: İleri SQL Konuları - 1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Birleşim Sorguları</a:t>
            </a:r>
          </a:p>
          <a:p>
            <a:pPr lvl="1"/>
            <a:r>
              <a:rPr lang="tr-TR" dirty="0" smtClean="0"/>
              <a:t>INNER JOIN, </a:t>
            </a:r>
          </a:p>
          <a:p>
            <a:pPr lvl="1"/>
            <a:r>
              <a:rPr lang="tr-TR" dirty="0" smtClean="0"/>
              <a:t>LEFT JOIN, </a:t>
            </a:r>
          </a:p>
          <a:p>
            <a:pPr lvl="1"/>
            <a:r>
              <a:rPr lang="tr-TR" dirty="0" smtClean="0"/>
              <a:t>RIGHT JOIN, </a:t>
            </a:r>
          </a:p>
          <a:p>
            <a:pPr lvl="1"/>
            <a:r>
              <a:rPr lang="tr-TR" dirty="0" smtClean="0"/>
              <a:t>FULL JOIN Kullanımı</a:t>
            </a:r>
          </a:p>
          <a:p>
            <a:r>
              <a:rPr lang="tr-TR" dirty="0" smtClean="0"/>
              <a:t>Alt Sorgular ve İç İçe Sorgular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82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10: İleri SQL Konuları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Gruplama Sorguları</a:t>
            </a:r>
          </a:p>
          <a:p>
            <a:pPr lvl="1"/>
            <a:r>
              <a:rPr lang="en-US" dirty="0" smtClean="0"/>
              <a:t>GROUP BY, </a:t>
            </a:r>
            <a:endParaRPr lang="tr-TR" dirty="0" smtClean="0"/>
          </a:p>
          <a:p>
            <a:pPr lvl="1"/>
            <a:r>
              <a:rPr lang="en-US" dirty="0" smtClean="0"/>
              <a:t>HAVING, </a:t>
            </a:r>
            <a:endParaRPr lang="tr-TR" dirty="0" smtClean="0"/>
          </a:p>
          <a:p>
            <a:pPr lvl="1"/>
            <a:r>
              <a:rPr lang="en-US" dirty="0" smtClean="0"/>
              <a:t>ORDER BY </a:t>
            </a:r>
            <a:r>
              <a:rPr lang="en-US" dirty="0" err="1" smtClean="0"/>
              <a:t>Kullanımı</a:t>
            </a:r>
            <a:endParaRPr lang="tr-TR" dirty="0" smtClean="0"/>
          </a:p>
          <a:p>
            <a:r>
              <a:rPr lang="tr-TR" dirty="0" smtClean="0"/>
              <a:t>Fonksiyonlar</a:t>
            </a:r>
          </a:p>
          <a:p>
            <a:pPr lvl="1"/>
            <a:r>
              <a:rPr lang="tr-TR" dirty="0" smtClean="0"/>
              <a:t>SUM, </a:t>
            </a:r>
          </a:p>
          <a:p>
            <a:pPr lvl="1"/>
            <a:r>
              <a:rPr lang="tr-TR" dirty="0" smtClean="0"/>
              <a:t>COUNT, </a:t>
            </a:r>
          </a:p>
          <a:p>
            <a:pPr lvl="1"/>
            <a:r>
              <a:rPr lang="tr-TR" dirty="0" smtClean="0"/>
              <a:t>AVG, </a:t>
            </a:r>
          </a:p>
          <a:p>
            <a:pPr lvl="1"/>
            <a:r>
              <a:rPr lang="tr-TR" dirty="0" smtClean="0"/>
              <a:t>MAX, </a:t>
            </a:r>
          </a:p>
          <a:p>
            <a:pPr lvl="1"/>
            <a:r>
              <a:rPr lang="tr-TR" dirty="0" smtClean="0"/>
              <a:t>MIN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03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11: </a:t>
            </a:r>
            <a:r>
              <a:rPr lang="tr-TR" dirty="0" err="1" smtClean="0"/>
              <a:t>Veritabanı</a:t>
            </a:r>
            <a:r>
              <a:rPr lang="tr-TR" dirty="0" smtClean="0"/>
              <a:t> Yönetimi ve Güvenliği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 Yetkilendirme (GRANT, REVOKE)</a:t>
            </a:r>
          </a:p>
          <a:p>
            <a:r>
              <a:rPr lang="tr-TR" dirty="0" smtClean="0"/>
              <a:t>Yedekleme ve Geri Yükleme İşlemleri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481" y="3528643"/>
            <a:ext cx="2467319" cy="264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5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12: </a:t>
            </a:r>
            <a:r>
              <a:rPr lang="tr-TR" dirty="0" err="1" smtClean="0"/>
              <a:t>NoSQL</a:t>
            </a:r>
            <a:r>
              <a:rPr lang="tr-TR" dirty="0" smtClean="0"/>
              <a:t> </a:t>
            </a:r>
            <a:r>
              <a:rPr lang="tr-TR" dirty="0" err="1" smtClean="0"/>
              <a:t>Veritabanları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NoSQL</a:t>
            </a:r>
            <a:r>
              <a:rPr lang="tr-TR" dirty="0" smtClean="0"/>
              <a:t> Kavramı ve Türleri </a:t>
            </a:r>
          </a:p>
          <a:p>
            <a:pPr lvl="1"/>
            <a:r>
              <a:rPr lang="tr-TR" dirty="0" err="1" smtClean="0"/>
              <a:t>Key</a:t>
            </a:r>
            <a:r>
              <a:rPr lang="tr-TR" dirty="0" smtClean="0"/>
              <a:t>-Value, </a:t>
            </a:r>
          </a:p>
          <a:p>
            <a:pPr lvl="1"/>
            <a:r>
              <a:rPr lang="tr-TR" dirty="0" err="1" smtClean="0"/>
              <a:t>Document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Column-Family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Graph</a:t>
            </a:r>
            <a:endParaRPr lang="tr-TR" dirty="0" smtClean="0"/>
          </a:p>
          <a:p>
            <a:r>
              <a:rPr lang="tr-TR" dirty="0" err="1" smtClean="0"/>
              <a:t>NoSQL</a:t>
            </a:r>
            <a:r>
              <a:rPr lang="tr-TR" dirty="0" smtClean="0"/>
              <a:t> ve SQL Karşılaştırması</a:t>
            </a:r>
            <a:endParaRPr lang="tr-TR" dirty="0"/>
          </a:p>
        </p:txBody>
      </p:sp>
      <p:sp>
        <p:nvSpPr>
          <p:cNvPr id="5" name="Akış Çizelgesi: Manyetik Disk 4"/>
          <p:cNvSpPr/>
          <p:nvPr/>
        </p:nvSpPr>
        <p:spPr>
          <a:xfrm>
            <a:off x="9486900" y="3649663"/>
            <a:ext cx="1866900" cy="25273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dirty="0" smtClean="0"/>
              <a:t>{   }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69677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Hafta 13: Büyük Veri ve Veri Ambarları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Veri Kavramı ve </a:t>
            </a:r>
            <a:r>
              <a:rPr lang="tr-TR" dirty="0" err="1" smtClean="0"/>
              <a:t>Veritabanı</a:t>
            </a:r>
            <a:r>
              <a:rPr lang="tr-TR" dirty="0" smtClean="0"/>
              <a:t> Yönetimi</a:t>
            </a:r>
          </a:p>
          <a:p>
            <a:r>
              <a:rPr lang="tr-TR" dirty="0" smtClean="0"/>
              <a:t>Veri Ambarları ve OLAP Sistemleri</a:t>
            </a:r>
            <a:endParaRPr lang="tr-TR" dirty="0"/>
          </a:p>
        </p:txBody>
      </p:sp>
      <p:pic>
        <p:nvPicPr>
          <p:cNvPr id="8195" name="Picture 3" descr="Premium Vector | Big data set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3782628"/>
            <a:ext cx="2667000" cy="239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75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14: Genel Tekrar ve Sınava Hazırlık</a:t>
            </a:r>
            <a:endParaRPr lang="tr-TR" dirty="0"/>
          </a:p>
        </p:txBody>
      </p:sp>
      <p:pic>
        <p:nvPicPr>
          <p:cNvPr id="10242" name="Picture 2" descr="540+ Lesson Recap Stock Photos, Pictures &amp; Royalty-Free Images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512" y="2479675"/>
            <a:ext cx="3638975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71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dersin amacı, öğrencilerin </a:t>
            </a:r>
            <a:r>
              <a:rPr lang="tr-TR" dirty="0" err="1" smtClean="0"/>
              <a:t>veritabanı</a:t>
            </a:r>
            <a:r>
              <a:rPr lang="tr-TR" dirty="0" smtClean="0"/>
              <a:t> yönetim sistemlerinin temel kavramlarını anlamalarını ve etkili bir şekilde kullanmalarını sağlamaktır. </a:t>
            </a:r>
          </a:p>
          <a:p>
            <a:r>
              <a:rPr lang="tr-TR" dirty="0" smtClean="0"/>
              <a:t>Ders kapsamında, ilişkisel </a:t>
            </a:r>
            <a:r>
              <a:rPr lang="tr-TR" dirty="0" err="1" smtClean="0"/>
              <a:t>veritabanı</a:t>
            </a:r>
            <a:r>
              <a:rPr lang="tr-TR" dirty="0" smtClean="0"/>
              <a:t> modeli, SQL sorgulama dili, </a:t>
            </a:r>
            <a:r>
              <a:rPr lang="tr-TR" dirty="0" err="1" smtClean="0"/>
              <a:t>veritabanı</a:t>
            </a:r>
            <a:r>
              <a:rPr lang="tr-TR" dirty="0" smtClean="0"/>
              <a:t> tasarımı, </a:t>
            </a:r>
            <a:r>
              <a:rPr lang="tr-TR" dirty="0" err="1" smtClean="0"/>
              <a:t>normalizasyon</a:t>
            </a:r>
            <a:r>
              <a:rPr lang="tr-TR" dirty="0" smtClean="0"/>
              <a:t>, </a:t>
            </a:r>
            <a:r>
              <a:rPr lang="tr-TR" dirty="0" err="1" smtClean="0"/>
              <a:t>veritabanı</a:t>
            </a:r>
            <a:r>
              <a:rPr lang="tr-TR" dirty="0" smtClean="0"/>
              <a:t> güvenliği ve yönetimi gibi konular ele alınacaktır.</a:t>
            </a:r>
          </a:p>
          <a:p>
            <a:r>
              <a:rPr lang="tr-TR" dirty="0" smtClean="0"/>
              <a:t>Dersin sonunda öğrenciler, hem teorik bilgiye hem de pratik becerilere sahip olarak kurumsal düzeyde </a:t>
            </a:r>
            <a:r>
              <a:rPr lang="tr-TR" dirty="0" err="1" smtClean="0"/>
              <a:t>veritabanı</a:t>
            </a:r>
            <a:r>
              <a:rPr lang="tr-TR" dirty="0" smtClean="0"/>
              <a:t> yönetim sistemlerini etkin bir şekilde kullanabilecek seviyeye gelecektir.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94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Ders Neden Önemli?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Veri Çağında Yaşıyoruz </a:t>
            </a:r>
            <a:r>
              <a:rPr lang="tr-TR" dirty="0"/>
              <a:t>– Günümüzde şirketler, kurumlar ve uygulamalar büyük miktarda veri üretiyor. Bu verilerin güvenli, hızlı ve verimli bir şekilde yönetilmesi için </a:t>
            </a:r>
            <a:r>
              <a:rPr lang="tr-TR" dirty="0" err="1"/>
              <a:t>veritabanı</a:t>
            </a:r>
            <a:r>
              <a:rPr lang="tr-TR" dirty="0"/>
              <a:t> sistemleri kritik bir rol oynuyor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SQL </a:t>
            </a:r>
            <a:r>
              <a:rPr lang="tr-TR" b="1" dirty="0"/>
              <a:t>ve </a:t>
            </a:r>
            <a:r>
              <a:rPr lang="tr-TR" b="1" dirty="0" err="1"/>
              <a:t>Veritabanı</a:t>
            </a:r>
            <a:r>
              <a:rPr lang="tr-TR" b="1" dirty="0"/>
              <a:t> Becerileri İş Piyasasında Temel Gereksinim </a:t>
            </a:r>
            <a:r>
              <a:rPr lang="tr-TR" dirty="0"/>
              <a:t>– Yazılım geliştirme, veri analizi, siber güvenlik, yapay zeka gibi birçok alanda </a:t>
            </a:r>
            <a:r>
              <a:rPr lang="tr-TR" dirty="0" err="1"/>
              <a:t>veritabanı</a:t>
            </a:r>
            <a:r>
              <a:rPr lang="tr-TR" dirty="0"/>
              <a:t> bilgisi temel bir beceri olarak kabul ediliyor. İş ilanlarında SQL bilgisi neredeyse her zaman bir gereklilik olarak yer alıyor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Büyük </a:t>
            </a:r>
            <a:r>
              <a:rPr lang="tr-TR" b="1" dirty="0"/>
              <a:t>Veri ve </a:t>
            </a:r>
            <a:r>
              <a:rPr lang="tr-TR" b="1" dirty="0" err="1"/>
              <a:t>NoSQL</a:t>
            </a:r>
            <a:r>
              <a:rPr lang="tr-TR" b="1" dirty="0"/>
              <a:t> Teknolojileri Giderek Yaygınlaşıyor </a:t>
            </a:r>
            <a:r>
              <a:rPr lang="tr-TR" dirty="0"/>
              <a:t>– Geleneksel ilişkisel </a:t>
            </a:r>
            <a:r>
              <a:rPr lang="tr-TR" dirty="0" err="1"/>
              <a:t>veritabanlarının</a:t>
            </a:r>
            <a:r>
              <a:rPr lang="tr-TR" dirty="0"/>
              <a:t> yanı sıra </a:t>
            </a:r>
            <a:r>
              <a:rPr lang="tr-TR" dirty="0" err="1"/>
              <a:t>NoSQL</a:t>
            </a:r>
            <a:r>
              <a:rPr lang="tr-TR" dirty="0"/>
              <a:t>, büyük veri yönetimi ve bulut tabanlı çözümler giderek önem kazanıyor. Bu ders, öğrencileri bu yeni teknolojilere hazırlamak için temel bir altyapı sağlıyor.</a:t>
            </a:r>
          </a:p>
        </p:txBody>
      </p:sp>
    </p:spTree>
    <p:extLst>
      <p:ext uri="{BB962C8B-B14F-4D97-AF65-F5344CB8AC3E}">
        <p14:creationId xmlns:p14="http://schemas.microsoft.com/office/powerpoint/2010/main" val="1585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İçeriği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Veritabanı</a:t>
            </a:r>
            <a:r>
              <a:rPr lang="tr-TR" dirty="0" smtClean="0"/>
              <a:t> Yönetim Sistemleri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45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Hafta 1: Giriş ve Temel Kavramlar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Veri, Bilgi, </a:t>
            </a:r>
            <a:r>
              <a:rPr lang="tr-TR" dirty="0" err="1" smtClean="0"/>
              <a:t>Veritabanı</a:t>
            </a:r>
            <a:r>
              <a:rPr lang="tr-TR" dirty="0" smtClean="0"/>
              <a:t> Kavramları</a:t>
            </a:r>
          </a:p>
          <a:p>
            <a:r>
              <a:rPr lang="tr-TR" dirty="0" smtClean="0"/>
              <a:t>Dosya Sistemleri ve </a:t>
            </a:r>
            <a:r>
              <a:rPr lang="tr-TR" dirty="0" err="1" smtClean="0"/>
              <a:t>Veritabanı</a:t>
            </a:r>
            <a:r>
              <a:rPr lang="tr-TR" dirty="0" smtClean="0"/>
              <a:t> Yönetim Sistemleri (DBMS)</a:t>
            </a:r>
          </a:p>
          <a:p>
            <a:r>
              <a:rPr lang="tr-TR" dirty="0" err="1" smtClean="0"/>
              <a:t>Veritabanlarının</a:t>
            </a:r>
            <a:r>
              <a:rPr lang="tr-TR" dirty="0" smtClean="0"/>
              <a:t> Avantajları ve Kullanım Alanları</a:t>
            </a:r>
            <a:endParaRPr lang="tr-TR" dirty="0"/>
          </a:p>
        </p:txBody>
      </p:sp>
      <p:pic>
        <p:nvPicPr>
          <p:cNvPr id="2053" name="Picture 5" descr="79,100+ Database Stock Illustrations, Royalty-Free Vector Graphics &amp; Clip  Art - iStock | Data icon, Big data, Infograph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75" y="3348038"/>
            <a:ext cx="2828925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74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2: </a:t>
            </a:r>
            <a:r>
              <a:rPr lang="tr-TR" dirty="0" err="1" smtClean="0"/>
              <a:t>Veritabanı</a:t>
            </a:r>
            <a:r>
              <a:rPr lang="tr-TR" dirty="0" smtClean="0"/>
              <a:t> Modelleri ve Mimarisi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Veritabanı</a:t>
            </a:r>
            <a:r>
              <a:rPr lang="tr-TR" dirty="0" smtClean="0"/>
              <a:t> Modelleri</a:t>
            </a:r>
          </a:p>
          <a:p>
            <a:pPr lvl="1"/>
            <a:r>
              <a:rPr lang="tr-TR" dirty="0" smtClean="0"/>
              <a:t>Hiyerarşik, </a:t>
            </a:r>
          </a:p>
          <a:p>
            <a:pPr lvl="1"/>
            <a:r>
              <a:rPr lang="tr-TR" dirty="0" smtClean="0"/>
              <a:t>Ağ, </a:t>
            </a:r>
          </a:p>
          <a:p>
            <a:pPr lvl="1"/>
            <a:r>
              <a:rPr lang="tr-TR" dirty="0" smtClean="0"/>
              <a:t>İlişkisel,</a:t>
            </a:r>
          </a:p>
          <a:p>
            <a:pPr lvl="1"/>
            <a:r>
              <a:rPr lang="tr-TR" dirty="0" smtClean="0"/>
              <a:t>Nesneye Yönelik Modeller</a:t>
            </a:r>
          </a:p>
          <a:p>
            <a:r>
              <a:rPr lang="tr-TR" dirty="0" err="1" smtClean="0"/>
              <a:t>Veritabanı</a:t>
            </a:r>
            <a:r>
              <a:rPr lang="tr-TR" dirty="0" smtClean="0"/>
              <a:t> Mimarisi </a:t>
            </a:r>
          </a:p>
          <a:p>
            <a:pPr lvl="1"/>
            <a:r>
              <a:rPr lang="tr-TR" dirty="0" smtClean="0"/>
              <a:t>Tek Katmanlı, </a:t>
            </a:r>
          </a:p>
          <a:p>
            <a:pPr lvl="1"/>
            <a:r>
              <a:rPr lang="tr-TR" dirty="0" smtClean="0"/>
              <a:t>İki Katmanlı, </a:t>
            </a:r>
          </a:p>
          <a:p>
            <a:pPr lvl="1"/>
            <a:r>
              <a:rPr lang="tr-TR" dirty="0" smtClean="0"/>
              <a:t>Üç Katmanlı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01" y="4015938"/>
            <a:ext cx="2527300" cy="216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7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3: İlişkisel </a:t>
            </a:r>
            <a:r>
              <a:rPr lang="tr-TR" dirty="0" err="1" smtClean="0"/>
              <a:t>Veritabanı</a:t>
            </a:r>
            <a:r>
              <a:rPr lang="tr-TR" dirty="0" smtClean="0"/>
              <a:t>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Tablolar, </a:t>
            </a:r>
          </a:p>
          <a:p>
            <a:r>
              <a:rPr lang="tr-TR" dirty="0" smtClean="0"/>
              <a:t>Satırlar, </a:t>
            </a:r>
          </a:p>
          <a:p>
            <a:r>
              <a:rPr lang="tr-TR" dirty="0" smtClean="0"/>
              <a:t>Sütunlar,</a:t>
            </a:r>
          </a:p>
          <a:p>
            <a:r>
              <a:rPr lang="tr-TR" dirty="0" smtClean="0"/>
              <a:t>Birincil Anahtar (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Key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Yabancı Anahtar (</a:t>
            </a:r>
            <a:r>
              <a:rPr lang="tr-TR" dirty="0" err="1" smtClean="0"/>
              <a:t>Foreign</a:t>
            </a:r>
            <a:r>
              <a:rPr lang="tr-TR" dirty="0" smtClean="0"/>
              <a:t> </a:t>
            </a:r>
            <a:r>
              <a:rPr lang="tr-TR" dirty="0" err="1" smtClean="0"/>
              <a:t>Key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Alternatif Anahtar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006" y="3871591"/>
            <a:ext cx="2819794" cy="23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9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4: SQL’e Giriş – Temel Sorgular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SQL Nedir? </a:t>
            </a:r>
          </a:p>
          <a:p>
            <a:r>
              <a:rPr lang="tr-TR" dirty="0" err="1" smtClean="0"/>
              <a:t>SQL’in</a:t>
            </a:r>
            <a:r>
              <a:rPr lang="tr-TR" dirty="0" smtClean="0"/>
              <a:t> Yapısı</a:t>
            </a:r>
          </a:p>
          <a:p>
            <a:r>
              <a:rPr lang="tr-TR" dirty="0" smtClean="0"/>
              <a:t>SELECT, FROM, WHERE Kullanımı</a:t>
            </a:r>
          </a:p>
          <a:p>
            <a:r>
              <a:rPr lang="tr-TR" dirty="0" smtClean="0"/>
              <a:t>Veri Filtreleme (WHERE) ve Mantıksal Operatörler (AND, OR, NOT)</a:t>
            </a:r>
          </a:p>
          <a:p>
            <a:r>
              <a:rPr lang="tr-TR" dirty="0" smtClean="0"/>
              <a:t>Veri Sıralama (ORDER BY)</a:t>
            </a:r>
            <a:endParaRPr lang="tr-TR" dirty="0"/>
          </a:p>
        </p:txBody>
      </p:sp>
      <p:pic>
        <p:nvPicPr>
          <p:cNvPr id="4100" name="Picture 4" descr="Sql Images - Free Download on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0075" y="4456143"/>
            <a:ext cx="1863725" cy="172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79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 5: SQL – Veri Manipülasyonu (DML)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Ekleme (INSERT)</a:t>
            </a:r>
          </a:p>
          <a:p>
            <a:r>
              <a:rPr lang="tr-TR" dirty="0" smtClean="0"/>
              <a:t>Veri Güncelleme (UPDATE)</a:t>
            </a:r>
          </a:p>
          <a:p>
            <a:r>
              <a:rPr lang="tr-TR" dirty="0" smtClean="0"/>
              <a:t>Veri Silme (DELETE)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3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</TotalTime>
  <Words>531</Words>
  <Application>Microsoft Office PowerPoint</Application>
  <PresentationFormat>Geniş ekran</PresentationFormat>
  <Paragraphs>90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İyon Toplantı Odası</vt:lpstr>
      <vt:lpstr>Veritabanı Yönetim Sistemleri</vt:lpstr>
      <vt:lpstr>Dersin Amacı</vt:lpstr>
      <vt:lpstr>Bu Ders Neden Önemli?</vt:lpstr>
      <vt:lpstr>Ders İçeriği</vt:lpstr>
      <vt:lpstr>Hafta 1: Giriş ve Temel Kavramlar</vt:lpstr>
      <vt:lpstr>Hafta 2: Veritabanı Modelleri ve Mimarisi</vt:lpstr>
      <vt:lpstr>Hafta 3: İlişkisel Veritabanı Modeli</vt:lpstr>
      <vt:lpstr>Hafta 4: SQL’e Giriş – Temel Sorgular</vt:lpstr>
      <vt:lpstr>Hafta 5: SQL – Veri Manipülasyonu (DML)</vt:lpstr>
      <vt:lpstr>Hafta 6: SQL – Veri Tanımlama (DDL)</vt:lpstr>
      <vt:lpstr>Hafta 7: Vize Sınavı</vt:lpstr>
      <vt:lpstr>Hafta 8: Veritabanı Tasarımı ve Normalizasyon</vt:lpstr>
      <vt:lpstr>Hafta 9: İleri SQL Konuları - 1</vt:lpstr>
      <vt:lpstr>Hafta 10: İleri SQL Konuları</vt:lpstr>
      <vt:lpstr>Hafta 11: Veritabanı Yönetimi ve Güvenliği</vt:lpstr>
      <vt:lpstr>Hafta 12: NoSQL Veritabanları</vt:lpstr>
      <vt:lpstr>Hafta 13: Büyük Veri ve Veri Ambarları</vt:lpstr>
      <vt:lpstr>Hafta 14: Genel Tekrar ve Sınava Hazırlık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Öğr. Gör. Erkan KAYNAK</dc:creator>
  <cp:lastModifiedBy>Erkan Kaynak</cp:lastModifiedBy>
  <cp:revision>22</cp:revision>
  <dcterms:created xsi:type="dcterms:W3CDTF">2025-02-26T16:10:33Z</dcterms:created>
  <dcterms:modified xsi:type="dcterms:W3CDTF">2025-02-27T04:48:22Z</dcterms:modified>
</cp:coreProperties>
</file>