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77" r:id="rId8"/>
    <p:sldId id="262" r:id="rId9"/>
    <p:sldId id="281" r:id="rId10"/>
    <p:sldId id="263" r:id="rId11"/>
    <p:sldId id="282" r:id="rId12"/>
    <p:sldId id="264" r:id="rId13"/>
    <p:sldId id="283" r:id="rId14"/>
    <p:sldId id="267" r:id="rId15"/>
    <p:sldId id="266" r:id="rId16"/>
    <p:sldId id="268" r:id="rId17"/>
    <p:sldId id="265" r:id="rId18"/>
    <p:sldId id="269" r:id="rId19"/>
    <p:sldId id="270" r:id="rId20"/>
    <p:sldId id="271" r:id="rId21"/>
    <p:sldId id="272" r:id="rId22"/>
    <p:sldId id="273" r:id="rId23"/>
    <p:sldId id="284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358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205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93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9309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74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848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2453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3776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8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431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850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485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65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9047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691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71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228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6FCAAB8-CA58-4121-A3B0-13AA8DC4BDD2}" type="datetimeFigureOut">
              <a:rPr lang="tr-TR" smtClean="0"/>
              <a:t>23.02.2026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tr-T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CD7AEB6-260D-4B57-A34D-AF0E3535BB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169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Mimariler ve Modeller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Yönetim Sistemleri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7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3. İlişkisel Model (</a:t>
            </a:r>
            <a:r>
              <a:rPr lang="tr-TR" dirty="0" err="1" smtClean="0"/>
              <a:t>Relational</a:t>
            </a:r>
            <a:r>
              <a:rPr lang="tr-TR" dirty="0" smtClean="0"/>
              <a:t> Model)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En yaygın kullanılan modeldir.</a:t>
            </a:r>
          </a:p>
          <a:p>
            <a:r>
              <a:rPr lang="tr-TR" dirty="0" smtClean="0"/>
              <a:t>Veriler tablolar (</a:t>
            </a:r>
            <a:r>
              <a:rPr lang="tr-TR" dirty="0" err="1" smtClean="0"/>
              <a:t>relations</a:t>
            </a:r>
            <a:r>
              <a:rPr lang="tr-TR" dirty="0" smtClean="0"/>
              <a:t>) halinde saklanır. </a:t>
            </a:r>
            <a:endParaRPr lang="tr-TR" dirty="0"/>
          </a:p>
          <a:p>
            <a:r>
              <a:rPr lang="tr-TR" dirty="0" smtClean="0"/>
              <a:t>Tablolar arasında anahtarlar aracılığıyla ilişki kurulur. </a:t>
            </a:r>
            <a:endParaRPr lang="tr-TR" dirty="0"/>
          </a:p>
          <a:p>
            <a:r>
              <a:rPr lang="tr-TR" dirty="0" smtClean="0"/>
              <a:t>SQL dili ile yönetilir. </a:t>
            </a:r>
            <a:endParaRPr lang="tr-TR" dirty="0"/>
          </a:p>
          <a:p>
            <a:r>
              <a:rPr lang="tr-TR" dirty="0" smtClean="0"/>
              <a:t>Avantaj: Kolay sorgulama, esneklik, güçlü veri bütünlüğü</a:t>
            </a:r>
          </a:p>
          <a:p>
            <a:r>
              <a:rPr lang="tr-TR" dirty="0" smtClean="0"/>
              <a:t>Dezavantaj: Çok büyük verilerde performans sıkıntısı olabilir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720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36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4. </a:t>
            </a:r>
            <a:r>
              <a:rPr lang="en-US" dirty="0" smtClean="0"/>
              <a:t>NoSQL </a:t>
            </a:r>
            <a:r>
              <a:rPr lang="en-US" dirty="0" err="1" smtClean="0"/>
              <a:t>Modeli</a:t>
            </a:r>
            <a:r>
              <a:rPr lang="en-US" dirty="0" smtClean="0"/>
              <a:t> (Not Only SQL)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Büyük veri ve esnek yapılar için kullanılır. </a:t>
            </a:r>
            <a:endParaRPr lang="tr-TR" dirty="0"/>
          </a:p>
          <a:p>
            <a:r>
              <a:rPr lang="tr-TR" dirty="0" smtClean="0"/>
              <a:t>Tablo yapısı yerine belge, anahtar-değer, grafik veya sütun yapıları kullanılır. </a:t>
            </a:r>
            <a:endParaRPr lang="tr-TR" dirty="0"/>
          </a:p>
          <a:p>
            <a:r>
              <a:rPr lang="tr-TR" dirty="0" smtClean="0"/>
              <a:t>Genellikle ilişkisel olmayan yapılarda tercih edilir. </a:t>
            </a:r>
            <a:endParaRPr lang="tr-TR" dirty="0"/>
          </a:p>
          <a:p>
            <a:r>
              <a:rPr lang="tr-TR" dirty="0" smtClean="0"/>
              <a:t>Avantaj: Büyük veri ve yüksek performans </a:t>
            </a:r>
            <a:endParaRPr lang="tr-TR" dirty="0"/>
          </a:p>
          <a:p>
            <a:r>
              <a:rPr lang="tr-TR" dirty="0" smtClean="0"/>
              <a:t>Dezavantaj: Veri bütünlüğü sınırlı, karmaşık ilişkiler zayıf </a:t>
            </a:r>
            <a:endParaRPr lang="tr-TR" dirty="0"/>
          </a:p>
          <a:p>
            <a:r>
              <a:rPr lang="tr-TR" dirty="0" smtClean="0"/>
              <a:t>Alt türleri: </a:t>
            </a:r>
          </a:p>
          <a:p>
            <a:pPr lvl="1"/>
            <a:r>
              <a:rPr lang="tr-TR" dirty="0" smtClean="0"/>
              <a:t>Doküman tabanlı: </a:t>
            </a:r>
            <a:r>
              <a:rPr lang="tr-TR" dirty="0" err="1" smtClean="0"/>
              <a:t>MongoDB</a:t>
            </a:r>
            <a:r>
              <a:rPr lang="tr-TR" dirty="0" smtClean="0"/>
              <a:t> </a:t>
            </a:r>
          </a:p>
          <a:p>
            <a:pPr lvl="1"/>
            <a:r>
              <a:rPr lang="tr-TR" dirty="0" smtClean="0"/>
              <a:t>Anahtar-Değer tabanlı: </a:t>
            </a:r>
            <a:r>
              <a:rPr lang="tr-TR" dirty="0" err="1" smtClean="0"/>
              <a:t>Redis</a:t>
            </a:r>
            <a:r>
              <a:rPr lang="tr-TR" dirty="0" smtClean="0"/>
              <a:t> </a:t>
            </a:r>
          </a:p>
          <a:p>
            <a:pPr lvl="1"/>
            <a:r>
              <a:rPr lang="tr-TR" dirty="0" err="1" smtClean="0"/>
              <a:t>Graf</a:t>
            </a:r>
            <a:r>
              <a:rPr lang="tr-TR" dirty="0" smtClean="0"/>
              <a:t> tabanlı: Neo4j </a:t>
            </a:r>
          </a:p>
          <a:p>
            <a:pPr lvl="1"/>
            <a:r>
              <a:rPr lang="tr-TR" dirty="0" smtClean="0"/>
              <a:t>Sütun tabanlı: </a:t>
            </a:r>
            <a:r>
              <a:rPr lang="tr-TR" dirty="0" err="1" smtClean="0"/>
              <a:t>Cassandra</a:t>
            </a:r>
            <a:r>
              <a:rPr lang="tr-TR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81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36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5. Nesneye Yönelik Model (OOP Model)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Veriler, nesneler olarak temsil edilir (OO programlamaya benzer). </a:t>
            </a:r>
          </a:p>
          <a:p>
            <a:r>
              <a:rPr lang="tr-TR" dirty="0" smtClean="0"/>
              <a:t>Veri ile birlikte, o veriye ait işlemler (metotlar) da saklanır. </a:t>
            </a:r>
            <a:endParaRPr lang="tr-TR" dirty="0"/>
          </a:p>
          <a:p>
            <a:r>
              <a:rPr lang="tr-TR" dirty="0" smtClean="0"/>
              <a:t>Avantaj: Gerçek dünya modellerine uygun</a:t>
            </a:r>
          </a:p>
          <a:p>
            <a:r>
              <a:rPr lang="tr-TR" dirty="0" smtClean="0"/>
              <a:t>Dezavantaj: Karmaşık, kullanımı yaygın değil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11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7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39" y="287344"/>
            <a:ext cx="11446526" cy="636196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494882" y="1322024"/>
            <a:ext cx="3161841" cy="341523"/>
          </a:xfrm>
          <a:prstGeom prst="rect">
            <a:avLst/>
          </a:prstGeom>
          <a:solidFill>
            <a:srgbClr val="F2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10840598" y="6274734"/>
            <a:ext cx="958467" cy="341523"/>
          </a:xfrm>
          <a:prstGeom prst="rect">
            <a:avLst/>
          </a:prstGeom>
          <a:solidFill>
            <a:srgbClr val="F2F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0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Mimarisi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Yönetim Sistemleri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6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Mimarisi Nedir?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mimarisi, </a:t>
            </a:r>
            <a:r>
              <a:rPr lang="tr-TR" dirty="0" err="1" smtClean="0"/>
              <a:t>veritabanı</a:t>
            </a:r>
            <a:r>
              <a:rPr lang="tr-TR" dirty="0" smtClean="0"/>
              <a:t> sisteminin nasıl yapılandırıldığını ve hangi katmanlardan oluştuğunu açıklar.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Amaç:</a:t>
            </a:r>
          </a:p>
          <a:p>
            <a:pPr lvl="1"/>
            <a:r>
              <a:rPr lang="tr-TR" dirty="0" smtClean="0"/>
              <a:t>Sistemi düzenli hale getirmek</a:t>
            </a:r>
          </a:p>
          <a:p>
            <a:pPr lvl="1"/>
            <a:r>
              <a:rPr lang="tr-TR" dirty="0" smtClean="0"/>
              <a:t>Performansı artırmak</a:t>
            </a:r>
          </a:p>
          <a:p>
            <a:pPr lvl="1"/>
            <a:r>
              <a:rPr lang="tr-TR" dirty="0" smtClean="0"/>
              <a:t>Güvenliği sağlamak</a:t>
            </a:r>
          </a:p>
          <a:p>
            <a:pPr lvl="1"/>
            <a:r>
              <a:rPr lang="tr-TR" dirty="0" smtClean="0"/>
              <a:t>Büyük sistemleri yönetilebilir yapmak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94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 Katmanlı Mimari (</a:t>
            </a:r>
            <a:r>
              <a:rPr lang="tr-TR" dirty="0" err="1" smtClean="0"/>
              <a:t>Single</a:t>
            </a:r>
            <a:r>
              <a:rPr lang="tr-TR" dirty="0" smtClean="0"/>
              <a:t> </a:t>
            </a:r>
            <a:r>
              <a:rPr lang="tr-TR" dirty="0" err="1" smtClean="0"/>
              <a:t>Tier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Tüm sistem tek ortamda çalışır.</a:t>
            </a:r>
          </a:p>
          <a:p>
            <a:r>
              <a:rPr lang="tr-TR" dirty="0" smtClean="0"/>
              <a:t>Uygulama + </a:t>
            </a:r>
            <a:r>
              <a:rPr lang="tr-TR" dirty="0" err="1" smtClean="0"/>
              <a:t>Veritabanı</a:t>
            </a:r>
            <a:r>
              <a:rPr lang="tr-TR" dirty="0" smtClean="0"/>
              <a:t> + Kullanıcı aynı makinededir.</a:t>
            </a:r>
          </a:p>
          <a:p>
            <a:r>
              <a:rPr lang="tr-TR" dirty="0" smtClean="0"/>
              <a:t>Avantaj:</a:t>
            </a:r>
          </a:p>
          <a:p>
            <a:pPr lvl="1"/>
            <a:r>
              <a:rPr lang="tr-TR" dirty="0" smtClean="0"/>
              <a:t>Basit kurulum</a:t>
            </a:r>
          </a:p>
          <a:p>
            <a:pPr lvl="1"/>
            <a:r>
              <a:rPr lang="tr-TR" dirty="0" smtClean="0"/>
              <a:t>Hızlı geliştirme</a:t>
            </a:r>
          </a:p>
          <a:p>
            <a:r>
              <a:rPr lang="tr-TR" dirty="0" smtClean="0"/>
              <a:t>Dezavantaj:</a:t>
            </a:r>
          </a:p>
          <a:p>
            <a:pPr lvl="1"/>
            <a:r>
              <a:rPr lang="tr-TR" dirty="0" smtClean="0"/>
              <a:t>Ölçeklenemez</a:t>
            </a:r>
          </a:p>
          <a:p>
            <a:pPr lvl="1"/>
            <a:r>
              <a:rPr lang="tr-TR" dirty="0" smtClean="0"/>
              <a:t>Güvenlik zayıf</a:t>
            </a:r>
          </a:p>
          <a:p>
            <a:pPr lvl="1"/>
            <a:r>
              <a:rPr lang="tr-TR" dirty="0" smtClean="0"/>
              <a:t>Çok kullanıcılı sistemlere uygun değil</a:t>
            </a:r>
          </a:p>
          <a:p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952" y="4290750"/>
            <a:ext cx="3924848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6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Geçen Ders Neler Yaptık?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Veri ve Bilgi</a:t>
            </a:r>
          </a:p>
          <a:p>
            <a:r>
              <a:rPr lang="tr-TR" dirty="0" err="1" smtClean="0"/>
              <a:t>Veritabanı</a:t>
            </a:r>
            <a:r>
              <a:rPr lang="tr-TR" dirty="0" smtClean="0"/>
              <a:t> Neden Gerekli?</a:t>
            </a:r>
          </a:p>
          <a:p>
            <a:r>
              <a:rPr lang="tr-TR" dirty="0" err="1" smtClean="0"/>
              <a:t>Veritabanı</a:t>
            </a:r>
            <a:r>
              <a:rPr lang="tr-TR" dirty="0" smtClean="0"/>
              <a:t> Yönetim Sistemleri Neler Yapar?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33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 Katmanlı Mimari (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Tier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İstemci – Sunucu yapısı vardır.</a:t>
            </a:r>
          </a:p>
          <a:p>
            <a:r>
              <a:rPr lang="tr-TR" dirty="0" smtClean="0"/>
              <a:t>Katmanlar:</a:t>
            </a:r>
          </a:p>
          <a:p>
            <a:pPr lvl="1"/>
            <a:r>
              <a:rPr lang="tr-TR" dirty="0" smtClean="0"/>
              <a:t>İstemci (Client)</a:t>
            </a:r>
          </a:p>
          <a:p>
            <a:pPr lvl="1"/>
            <a:r>
              <a:rPr lang="tr-TR" dirty="0" err="1" smtClean="0"/>
              <a:t>Veritabanı</a:t>
            </a:r>
            <a:r>
              <a:rPr lang="tr-TR" dirty="0" smtClean="0"/>
              <a:t> Sunucusu</a:t>
            </a:r>
          </a:p>
          <a:p>
            <a:r>
              <a:rPr lang="tr-TR" dirty="0" smtClean="0"/>
              <a:t>Akış:</a:t>
            </a:r>
          </a:p>
          <a:p>
            <a:pPr lvl="1"/>
            <a:r>
              <a:rPr lang="tr-TR" dirty="0" smtClean="0"/>
              <a:t>Kullanıcı → Uygulama → </a:t>
            </a:r>
            <a:r>
              <a:rPr lang="tr-TR" dirty="0" err="1" smtClean="0"/>
              <a:t>Veritabanı</a:t>
            </a:r>
            <a:endParaRPr lang="tr-TR" dirty="0" smtClean="0"/>
          </a:p>
          <a:p>
            <a:r>
              <a:rPr lang="tr-TR" dirty="0" smtClean="0"/>
              <a:t>Avantaj:</a:t>
            </a:r>
          </a:p>
          <a:p>
            <a:pPr lvl="1"/>
            <a:r>
              <a:rPr lang="tr-TR" dirty="0" smtClean="0"/>
              <a:t>Merkezi veri yönetimi</a:t>
            </a:r>
          </a:p>
          <a:p>
            <a:pPr lvl="1"/>
            <a:r>
              <a:rPr lang="tr-TR" dirty="0" smtClean="0"/>
              <a:t>Çok kullanıcı desteği</a:t>
            </a:r>
          </a:p>
          <a:p>
            <a:r>
              <a:rPr lang="tr-TR" dirty="0" smtClean="0"/>
              <a:t>Dezavantaj:</a:t>
            </a:r>
          </a:p>
          <a:p>
            <a:pPr lvl="1"/>
            <a:r>
              <a:rPr lang="tr-TR" dirty="0" smtClean="0"/>
              <a:t>İş mantığı istemcide dağılabilir</a:t>
            </a:r>
          </a:p>
          <a:p>
            <a:pPr lvl="1"/>
            <a:r>
              <a:rPr lang="tr-TR" dirty="0" smtClean="0"/>
              <a:t>Büyük sistemlerde yetersiz kalabilir</a:t>
            </a:r>
          </a:p>
          <a:p>
            <a:pPr lvl="1"/>
            <a:endParaRPr lang="tr-TR" dirty="0" smtClean="0"/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979" y="2396858"/>
            <a:ext cx="3238952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 Katmanlı Mimari (Three </a:t>
            </a:r>
            <a:r>
              <a:rPr lang="tr-TR" dirty="0" err="1" smtClean="0"/>
              <a:t>Tier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Modern sistemlerin çoğu bunu kullanır.</a:t>
            </a:r>
          </a:p>
          <a:p>
            <a:r>
              <a:rPr lang="tr-TR" dirty="0" smtClean="0"/>
              <a:t>Katmanlar:</a:t>
            </a:r>
          </a:p>
          <a:p>
            <a:pPr lvl="1"/>
            <a:r>
              <a:rPr lang="tr-TR" dirty="0" smtClean="0"/>
              <a:t>Sunum Katmanı (Presentation </a:t>
            </a:r>
            <a:r>
              <a:rPr lang="tr-TR" dirty="0" err="1" smtClean="0"/>
              <a:t>Layer</a:t>
            </a:r>
            <a:r>
              <a:rPr lang="tr-TR" dirty="0" smtClean="0"/>
              <a:t>)</a:t>
            </a:r>
            <a:br>
              <a:rPr lang="tr-TR" dirty="0" smtClean="0"/>
            </a:br>
            <a:r>
              <a:rPr lang="tr-TR" sz="2000" i="1" dirty="0" smtClean="0"/>
              <a:t>Kullanıcı </a:t>
            </a:r>
            <a:r>
              <a:rPr lang="tr-TR" sz="2000" i="1" dirty="0" err="1" smtClean="0"/>
              <a:t>arayüzü</a:t>
            </a:r>
            <a:r>
              <a:rPr lang="tr-TR" sz="2000" i="1" dirty="0" smtClean="0"/>
              <a:t> (Web, mobil, masaüstü)</a:t>
            </a:r>
          </a:p>
          <a:p>
            <a:pPr lvl="1"/>
            <a:r>
              <a:rPr lang="tr-TR" dirty="0" smtClean="0"/>
              <a:t>İş Mantığı Katmanı (Business </a:t>
            </a:r>
            <a:r>
              <a:rPr lang="tr-TR" dirty="0" err="1" smtClean="0"/>
              <a:t>Logic</a:t>
            </a:r>
            <a:r>
              <a:rPr lang="tr-TR" dirty="0" smtClean="0"/>
              <a:t> </a:t>
            </a:r>
            <a:r>
              <a:rPr lang="tr-TR" dirty="0" err="1" smtClean="0"/>
              <a:t>Layer</a:t>
            </a:r>
            <a:r>
              <a:rPr lang="tr-TR" dirty="0" smtClean="0"/>
              <a:t>)</a:t>
            </a:r>
            <a:br>
              <a:rPr lang="tr-TR" dirty="0" smtClean="0"/>
            </a:br>
            <a:r>
              <a:rPr lang="tr-TR" sz="2000" i="1" dirty="0" smtClean="0"/>
              <a:t>Kurallar, hesaplamalar, kontroller</a:t>
            </a:r>
            <a:endParaRPr lang="tr-TR" i="1" dirty="0" smtClean="0"/>
          </a:p>
          <a:p>
            <a:pPr lvl="1"/>
            <a:r>
              <a:rPr lang="tr-TR" dirty="0" smtClean="0"/>
              <a:t>Veri Katmanı (Data </a:t>
            </a:r>
            <a:r>
              <a:rPr lang="tr-TR" dirty="0" err="1" smtClean="0"/>
              <a:t>Layer</a:t>
            </a:r>
            <a:r>
              <a:rPr lang="tr-TR" dirty="0" smtClean="0"/>
              <a:t>)</a:t>
            </a:r>
            <a:br>
              <a:rPr lang="tr-TR" dirty="0" smtClean="0"/>
            </a:br>
            <a:r>
              <a:rPr lang="tr-TR" sz="2000" i="1" dirty="0" err="1" smtClean="0"/>
              <a:t>Veritabanı</a:t>
            </a:r>
            <a:r>
              <a:rPr lang="tr-TR" sz="2000" i="1" dirty="0" smtClean="0"/>
              <a:t> sistemi</a:t>
            </a:r>
            <a:endParaRPr lang="tr-TR" i="1" dirty="0" smtClean="0"/>
          </a:p>
          <a:p>
            <a:r>
              <a:rPr lang="tr-TR" dirty="0" smtClean="0"/>
              <a:t>Akış:</a:t>
            </a:r>
          </a:p>
          <a:p>
            <a:pPr lvl="1"/>
            <a:r>
              <a:rPr lang="tr-TR" sz="2000" i="1" dirty="0" smtClean="0"/>
              <a:t>Web / Mobil Uygulama </a:t>
            </a:r>
            <a:br>
              <a:rPr lang="tr-TR" sz="2000" i="1" dirty="0" smtClean="0"/>
            </a:br>
            <a:r>
              <a:rPr lang="tr-TR" sz="2000" i="1" dirty="0" smtClean="0"/>
              <a:t>&gt; API / </a:t>
            </a:r>
            <a:r>
              <a:rPr lang="tr-TR" sz="2000" i="1" dirty="0" err="1" smtClean="0"/>
              <a:t>Backend</a:t>
            </a:r>
            <a:r>
              <a:rPr lang="tr-TR" sz="2000" i="1" dirty="0" smtClean="0"/>
              <a:t> &gt; </a:t>
            </a:r>
            <a:r>
              <a:rPr lang="tr-TR" sz="2000" i="1" dirty="0" err="1" smtClean="0"/>
              <a:t>Veritabanı</a:t>
            </a:r>
            <a:endParaRPr lang="tr-TR" sz="2000" i="1" dirty="0" smtClean="0"/>
          </a:p>
          <a:p>
            <a:pPr lvl="1"/>
            <a:endParaRPr lang="tr-TR" dirty="0" smtClean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210" y="2429242"/>
            <a:ext cx="3272759" cy="31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3 Katmanlı Mimari Neden Önemli?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Güvenlik artar</a:t>
            </a:r>
          </a:p>
          <a:p>
            <a:r>
              <a:rPr lang="tr-TR" dirty="0" smtClean="0"/>
              <a:t>İş mantığı merkezi olur</a:t>
            </a:r>
          </a:p>
          <a:p>
            <a:r>
              <a:rPr lang="tr-TR" dirty="0" smtClean="0"/>
              <a:t>Bakımı kolaydır</a:t>
            </a:r>
          </a:p>
          <a:p>
            <a:r>
              <a:rPr lang="tr-TR" dirty="0" smtClean="0"/>
              <a:t>Ölçeklenebilir</a:t>
            </a:r>
          </a:p>
          <a:p>
            <a:r>
              <a:rPr lang="tr-TR" dirty="0" smtClean="0"/>
              <a:t>Örneğin:</a:t>
            </a:r>
          </a:p>
          <a:p>
            <a:pPr lvl="1"/>
            <a:r>
              <a:rPr lang="tr-TR" dirty="0" err="1" smtClean="0"/>
              <a:t>Instagram</a:t>
            </a:r>
            <a:r>
              <a:rPr lang="tr-TR" dirty="0" smtClean="0"/>
              <a:t> uygulaması</a:t>
            </a:r>
            <a:br>
              <a:rPr lang="tr-TR" dirty="0" smtClean="0"/>
            </a:br>
            <a:r>
              <a:rPr lang="tr-TR" dirty="0" smtClean="0"/>
              <a:t>Mobil uygulama doğrudan </a:t>
            </a:r>
            <a:r>
              <a:rPr lang="tr-TR" dirty="0" err="1" smtClean="0"/>
              <a:t>veritabanına</a:t>
            </a:r>
            <a:r>
              <a:rPr lang="tr-TR" dirty="0" smtClean="0"/>
              <a:t> bağlanmaz.</a:t>
            </a:r>
            <a:br>
              <a:rPr lang="tr-TR" dirty="0" smtClean="0"/>
            </a:br>
            <a:r>
              <a:rPr lang="tr-TR" dirty="0" smtClean="0"/>
              <a:t>Arada </a:t>
            </a:r>
            <a:r>
              <a:rPr lang="tr-TR" dirty="0" err="1" smtClean="0"/>
              <a:t>backend</a:t>
            </a:r>
            <a:r>
              <a:rPr lang="tr-TR" dirty="0" smtClean="0"/>
              <a:t> vardır.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660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Model </a:t>
            </a:r>
            <a:r>
              <a:rPr lang="tr-TR" dirty="0" err="1" smtClean="0"/>
              <a:t>vs</a:t>
            </a:r>
            <a:r>
              <a:rPr lang="tr-TR" dirty="0" smtClean="0"/>
              <a:t> Katman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Veritabanı</a:t>
            </a:r>
            <a:r>
              <a:rPr lang="tr-TR" dirty="0"/>
              <a:t> modeli şunu anlatır:</a:t>
            </a:r>
          </a:p>
          <a:p>
            <a:r>
              <a:rPr lang="tr-TR" b="1" dirty="0"/>
              <a:t>Veri mantıksal olarak nasıl organize edilir</a:t>
            </a:r>
            <a:r>
              <a:rPr lang="tr-TR" b="1" dirty="0" smtClean="0"/>
              <a:t>?</a:t>
            </a:r>
          </a:p>
          <a:p>
            <a:r>
              <a:rPr lang="tr-TR" b="1" dirty="0" smtClean="0"/>
              <a:t>«</a:t>
            </a:r>
            <a:r>
              <a:rPr lang="tr-TR" dirty="0"/>
              <a:t>Veriyi nasıl tasarlıyoruz</a:t>
            </a:r>
            <a:r>
              <a:rPr lang="tr-TR" dirty="0" smtClean="0"/>
              <a:t>?»</a:t>
            </a: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/>
              <a:t/>
            </a:r>
            <a:br>
              <a:rPr lang="tr-TR" b="1" dirty="0" smtClean="0"/>
            </a:br>
            <a:endParaRPr lang="tr-TR" dirty="0"/>
          </a:p>
          <a:p>
            <a:r>
              <a:rPr lang="tr-TR" dirty="0" err="1"/>
              <a:t>Veritabanı</a:t>
            </a:r>
            <a:r>
              <a:rPr lang="tr-TR" dirty="0"/>
              <a:t> mimarisi şunu anlatır:</a:t>
            </a:r>
          </a:p>
          <a:p>
            <a:r>
              <a:rPr lang="tr-TR" b="1" dirty="0"/>
              <a:t>Sistem fiziksel ve </a:t>
            </a:r>
            <a:r>
              <a:rPr lang="tr-TR" b="1" dirty="0" err="1"/>
              <a:t>yazılımsal</a:t>
            </a:r>
            <a:r>
              <a:rPr lang="tr-TR" b="1" dirty="0"/>
              <a:t> olarak nasıl yapılandırılmıştır</a:t>
            </a:r>
            <a:r>
              <a:rPr lang="tr-TR" b="1" dirty="0" smtClean="0"/>
              <a:t>?</a:t>
            </a:r>
          </a:p>
          <a:p>
            <a:r>
              <a:rPr lang="tr-TR" b="1" dirty="0" smtClean="0"/>
              <a:t>«</a:t>
            </a:r>
            <a:r>
              <a:rPr lang="tr-TR" dirty="0"/>
              <a:t>Sistemi nasıl çalıştırıyoruz</a:t>
            </a:r>
            <a:r>
              <a:rPr lang="tr-TR" dirty="0" smtClean="0"/>
              <a:t>?»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6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Modeli Nedir?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modelleri, verilerin nasıl organize edileceğini, nasıl saklanacağını ve veriler arasındaki ilişkilerin nasıl tanımlanacağını belirleyen yapısal taslaklardır. </a:t>
            </a:r>
          </a:p>
          <a:p>
            <a:r>
              <a:rPr lang="tr-TR" dirty="0" smtClean="0"/>
              <a:t>Başka bir deyişle, verilerin mantıksal düzenini ifade eder.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605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Neden </a:t>
            </a:r>
            <a:r>
              <a:rPr lang="tr-TR" dirty="0" err="1" smtClean="0"/>
              <a:t>Veritabanı</a:t>
            </a:r>
            <a:r>
              <a:rPr lang="tr-TR" dirty="0" smtClean="0"/>
              <a:t> Modeli Kullanılır?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Veriyi daha düzenli ve anlamlı bir şekilde saklamak için.</a:t>
            </a:r>
          </a:p>
          <a:p>
            <a:r>
              <a:rPr lang="tr-TR" dirty="0" smtClean="0"/>
              <a:t>Veriler arası ilişkileri kurmak için. </a:t>
            </a:r>
          </a:p>
          <a:p>
            <a:r>
              <a:rPr lang="tr-TR" dirty="0" smtClean="0"/>
              <a:t>Sorgulama ve veri yönetimini kolaylaştırmak için.</a:t>
            </a:r>
          </a:p>
          <a:p>
            <a:r>
              <a:rPr lang="tr-TR" dirty="0" smtClean="0"/>
              <a:t>Veri bütünlüğünü ve güvenliğini sağlamak için.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23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Başlıca </a:t>
            </a:r>
            <a:r>
              <a:rPr lang="tr-TR" dirty="0" err="1" smtClean="0"/>
              <a:t>Veritabanı</a:t>
            </a:r>
            <a:r>
              <a:rPr lang="tr-TR" dirty="0" smtClean="0"/>
              <a:t> Modelleri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Veritabanı</a:t>
            </a:r>
            <a:r>
              <a:rPr lang="tr-TR" dirty="0" smtClean="0"/>
              <a:t> Yönetim Sistemleri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85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1. Hiyerarşik Model (</a:t>
            </a:r>
            <a:r>
              <a:rPr lang="tr-TR" dirty="0" err="1" smtClean="0"/>
              <a:t>Hierarchical</a:t>
            </a:r>
            <a:r>
              <a:rPr lang="tr-TR" dirty="0" smtClean="0"/>
              <a:t> Model)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Veriler ağaç yapısı şeklinde düzenlenir. </a:t>
            </a:r>
            <a:endParaRPr lang="tr-TR" dirty="0"/>
          </a:p>
          <a:p>
            <a:r>
              <a:rPr lang="tr-TR" dirty="0" smtClean="0"/>
              <a:t>Her veri biriminin yalnızca bir üst verisi (ebeveyni) vardır. </a:t>
            </a:r>
            <a:endParaRPr lang="tr-TR" dirty="0"/>
          </a:p>
          <a:p>
            <a:r>
              <a:rPr lang="tr-TR" dirty="0" smtClean="0"/>
              <a:t>Ana–alt ilişkisi vardır (</a:t>
            </a:r>
            <a:r>
              <a:rPr lang="tr-TR" dirty="0" err="1" smtClean="0"/>
              <a:t>Parent</a:t>
            </a:r>
            <a:r>
              <a:rPr lang="tr-TR" dirty="0" smtClean="0"/>
              <a:t>–Child). </a:t>
            </a:r>
            <a:endParaRPr lang="tr-TR" dirty="0"/>
          </a:p>
          <a:p>
            <a:r>
              <a:rPr lang="tr-TR" dirty="0" smtClean="0"/>
              <a:t>Eski IBM sistemlerinde kullanılmıştır. </a:t>
            </a:r>
            <a:endParaRPr lang="tr-TR" dirty="0"/>
          </a:p>
          <a:p>
            <a:r>
              <a:rPr lang="tr-TR" dirty="0" smtClean="0"/>
              <a:t>Avantaj: Hızlı veri erişimi</a:t>
            </a:r>
          </a:p>
          <a:p>
            <a:r>
              <a:rPr lang="tr-TR" dirty="0" smtClean="0"/>
              <a:t>Dezavantaj: Esneklik az, ilişkiler sınırlı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8345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36" y="-1"/>
            <a:ext cx="10146536" cy="67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2. Ağ Modeli (Network Model)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Hiyerarşik modele benzer, ancak her düğüm birden fazla ebeveyne sahip olabilir. </a:t>
            </a:r>
            <a:endParaRPr lang="tr-TR" dirty="0"/>
          </a:p>
          <a:p>
            <a:r>
              <a:rPr lang="tr-TR" dirty="0" smtClean="0"/>
              <a:t>Çoktan çoğa (N:N) ilişkileri destekler. </a:t>
            </a:r>
            <a:endParaRPr lang="tr-TR" dirty="0"/>
          </a:p>
          <a:p>
            <a:r>
              <a:rPr lang="tr-TR" dirty="0" smtClean="0"/>
              <a:t>Karmaşık yapılarda kullanılır. </a:t>
            </a:r>
            <a:endParaRPr lang="tr-TR" dirty="0"/>
          </a:p>
          <a:p>
            <a:r>
              <a:rPr lang="tr-TR" dirty="0" smtClean="0"/>
              <a:t>Avantaj: Esnek yapı </a:t>
            </a:r>
            <a:endParaRPr lang="tr-TR" dirty="0"/>
          </a:p>
          <a:p>
            <a:r>
              <a:rPr lang="tr-TR" dirty="0" smtClean="0"/>
              <a:t>Dezavantaj: Yapısı karmaşıktır, yönetimi zordur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43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03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8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 Toplantı Odası">
  <a:themeElements>
    <a:clrScheme name="Sarı Turuncu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İyon Toplantı Odası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 Toplantı Odası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74</TotalTime>
  <Words>541</Words>
  <Application>Microsoft Office PowerPoint</Application>
  <PresentationFormat>Geniş ekran</PresentationFormat>
  <Paragraphs>107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İyon Toplantı Odası</vt:lpstr>
      <vt:lpstr>Mimariler ve Modeller</vt:lpstr>
      <vt:lpstr>Geçen Ders Neler Yaptık?</vt:lpstr>
      <vt:lpstr>Veritabanı Modeli Nedir?</vt:lpstr>
      <vt:lpstr>Neden Veritabanı Modeli Kullanılır? </vt:lpstr>
      <vt:lpstr>Başlıca Veritabanı Modelleri</vt:lpstr>
      <vt:lpstr>1. Hiyerarşik Model (Hierarchical Model)</vt:lpstr>
      <vt:lpstr>PowerPoint Sunusu</vt:lpstr>
      <vt:lpstr>2. Ağ Modeli (Network Model) </vt:lpstr>
      <vt:lpstr>PowerPoint Sunusu</vt:lpstr>
      <vt:lpstr>3. İlişkisel Model (Relational Model) </vt:lpstr>
      <vt:lpstr>PowerPoint Sunusu</vt:lpstr>
      <vt:lpstr>4. NoSQL Modeli (Not Only SQL) </vt:lpstr>
      <vt:lpstr>PowerPoint Sunusu</vt:lpstr>
      <vt:lpstr>5. Nesneye Yönelik Model (OOP Model)</vt:lpstr>
      <vt:lpstr>PowerPoint Sunusu</vt:lpstr>
      <vt:lpstr>PowerPoint Sunusu</vt:lpstr>
      <vt:lpstr>Veritabanı Mimarisi</vt:lpstr>
      <vt:lpstr>Veritabanı Mimarisi Nedir?</vt:lpstr>
      <vt:lpstr>1 Katmanlı Mimari (Single Tier)</vt:lpstr>
      <vt:lpstr>2 Katmanlı Mimari (Two Tier)</vt:lpstr>
      <vt:lpstr>3 Katmanlı Mimari (Three Tier)</vt:lpstr>
      <vt:lpstr>3 Katmanlı Mimari Neden Önemli?</vt:lpstr>
      <vt:lpstr>Model vs Katman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Mimariler ve Modeller</dc:title>
  <dc:creator>Erkan Kaynak</dc:creator>
  <cp:lastModifiedBy>Erkan Kaynak</cp:lastModifiedBy>
  <cp:revision>23</cp:revision>
  <dcterms:created xsi:type="dcterms:W3CDTF">2026-02-23T11:01:08Z</dcterms:created>
  <dcterms:modified xsi:type="dcterms:W3CDTF">2026-02-23T12:27:49Z</dcterms:modified>
</cp:coreProperties>
</file>